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11"/>
  </p:notesMasterIdLst>
  <p:handoutMasterIdLst>
    <p:handoutMasterId r:id="rId12"/>
  </p:handoutMasterIdLst>
  <p:sldIdLst>
    <p:sldId id="352" r:id="rId2"/>
    <p:sldId id="618" r:id="rId3"/>
    <p:sldId id="620" r:id="rId4"/>
    <p:sldId id="621" r:id="rId5"/>
    <p:sldId id="622" r:id="rId6"/>
    <p:sldId id="623" r:id="rId7"/>
    <p:sldId id="628" r:id="rId8"/>
    <p:sldId id="627" r:id="rId9"/>
    <p:sldId id="629" r:id="rId10"/>
  </p:sldIdLst>
  <p:sldSz cx="10691813" cy="7235825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33" userDrawn="1">
          <p15:clr>
            <a:srgbClr val="A4A3A4"/>
          </p15:clr>
        </p15:guide>
        <p15:guide id="2" pos="324" userDrawn="1">
          <p15:clr>
            <a:srgbClr val="A4A3A4"/>
          </p15:clr>
        </p15:guide>
        <p15:guide id="3" pos="649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zena" initials="M" lastIdx="5" clrIdx="0">
    <p:extLst>
      <p:ext uri="{19B8F6BF-5375-455C-9EA6-DF929625EA0E}">
        <p15:presenceInfo xmlns:p15="http://schemas.microsoft.com/office/powerpoint/2012/main" userId="Marzena" providerId="None"/>
      </p:ext>
    </p:extLst>
  </p:cmAuthor>
  <p:cmAuthor id="2" name="Daniel Bielański" initials="DB" lastIdx="1" clrIdx="1">
    <p:extLst>
      <p:ext uri="{19B8F6BF-5375-455C-9EA6-DF929625EA0E}">
        <p15:presenceInfo xmlns:p15="http://schemas.microsoft.com/office/powerpoint/2012/main" userId="Daniel Bielański" providerId="None"/>
      </p:ext>
    </p:extLst>
  </p:cmAuthor>
  <p:cmAuthor id="3" name="Justyna Błasiak" initials="JB" lastIdx="2" clrIdx="2">
    <p:extLst>
      <p:ext uri="{19B8F6BF-5375-455C-9EA6-DF929625EA0E}">
        <p15:presenceInfo xmlns:p15="http://schemas.microsoft.com/office/powerpoint/2012/main" userId="Justyna Błasiak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B548"/>
    <a:srgbClr val="48B850"/>
    <a:srgbClr val="FFFFFF"/>
    <a:srgbClr val="0765A8"/>
    <a:srgbClr val="0055C2"/>
    <a:srgbClr val="0D4DA1"/>
    <a:srgbClr val="0062AB"/>
    <a:srgbClr val="FDD502"/>
    <a:srgbClr val="41B54B"/>
    <a:srgbClr val="4867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941" autoAdjust="0"/>
    <p:restoredTop sz="94249" autoAdjust="0"/>
  </p:normalViewPr>
  <p:slideViewPr>
    <p:cSldViewPr snapToGrid="0">
      <p:cViewPr varScale="1">
        <p:scale>
          <a:sx n="75" d="100"/>
          <a:sy n="75" d="100"/>
        </p:scale>
        <p:origin x="948" y="60"/>
      </p:cViewPr>
      <p:guideLst>
        <p:guide orient="horz" pos="1633"/>
        <p:guide pos="324"/>
        <p:guide pos="649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r">
              <a:defRPr sz="1200"/>
            </a:lvl1pPr>
          </a:lstStyle>
          <a:p>
            <a:fld id="{094FCFAB-DAE1-4AC8-B4FD-AA77AC8C0D23}" type="datetimeFigureOut">
              <a:rPr lang="pl-PL" smtClean="0"/>
              <a:t>09.12.2019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50444" y="9428584"/>
            <a:ext cx="2945659" cy="498055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r">
              <a:defRPr sz="1200"/>
            </a:lvl1pPr>
          </a:lstStyle>
          <a:p>
            <a:fld id="{039EA472-BB6D-4360-9949-754EE149166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406248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r">
              <a:defRPr sz="1200"/>
            </a:lvl1pPr>
          </a:lstStyle>
          <a:p>
            <a:fld id="{16449FB3-6E98-4DB5-80BE-94B1E5BD4D6E}" type="datetimeFigureOut">
              <a:rPr lang="pl-PL" smtClean="0"/>
              <a:t>09.12.2019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925513" y="1241425"/>
            <a:ext cx="49466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9" tIns="45714" rIns="91429" bIns="45714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29" tIns="45714" rIns="91429" bIns="45714" rtlCol="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8055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r">
              <a:defRPr sz="1200"/>
            </a:lvl1pPr>
          </a:lstStyle>
          <a:p>
            <a:fld id="{FDCAECB9-80B3-4022-A1D0-01F55911684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1735645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925513" y="1241425"/>
            <a:ext cx="4946650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AECB9-80B3-4022-A1D0-01F55911684C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382100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Bańki, ich</a:t>
            </a:r>
            <a:r>
              <a:rPr lang="pl-PL" baseline="0" dirty="0"/>
              <a:t> lekkość, wskazuje na łatwość w </a:t>
            </a:r>
          </a:p>
          <a:p>
            <a:endParaRPr lang="pl-PL" baseline="0" dirty="0"/>
          </a:p>
          <a:p>
            <a:r>
              <a:rPr lang="pl-PL" baseline="0" dirty="0"/>
              <a:t>Przeciwwaga dla ciężkości smogu</a:t>
            </a:r>
          </a:p>
          <a:p>
            <a:r>
              <a:rPr lang="pl-PL" baseline="0" dirty="0"/>
              <a:t>Bańki pozytywnych rozwiązań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CAECB9-80B3-4022-A1D0-01F55911684C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67556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Bańki, ich</a:t>
            </a:r>
            <a:r>
              <a:rPr lang="pl-PL" baseline="0" dirty="0"/>
              <a:t> lekkość, wskazuje na łatwość w </a:t>
            </a:r>
          </a:p>
          <a:p>
            <a:endParaRPr lang="pl-PL" baseline="0" dirty="0"/>
          </a:p>
          <a:p>
            <a:r>
              <a:rPr lang="pl-PL" baseline="0" dirty="0"/>
              <a:t>Przeciwwaga dla ciężkości smogu</a:t>
            </a:r>
          </a:p>
          <a:p>
            <a:r>
              <a:rPr lang="pl-PL" baseline="0" dirty="0"/>
              <a:t>Bańki pozytywnych rozwiązań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CAECB9-80B3-4022-A1D0-01F55911684C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21185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Bańki, ich</a:t>
            </a:r>
            <a:r>
              <a:rPr lang="pl-PL" baseline="0" dirty="0"/>
              <a:t> lekkość, wskazuje na łatwość w </a:t>
            </a:r>
          </a:p>
          <a:p>
            <a:endParaRPr lang="pl-PL" baseline="0" dirty="0"/>
          </a:p>
          <a:p>
            <a:r>
              <a:rPr lang="pl-PL" baseline="0" dirty="0"/>
              <a:t>Przeciwwaga dla ciężkości smogu</a:t>
            </a:r>
          </a:p>
          <a:p>
            <a:r>
              <a:rPr lang="pl-PL" baseline="0" dirty="0"/>
              <a:t>Bańki pozytywnych rozwiązań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CAECB9-80B3-4022-A1D0-01F55911684C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07100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Bańki, ich</a:t>
            </a:r>
            <a:r>
              <a:rPr lang="pl-PL" baseline="0" dirty="0"/>
              <a:t> lekkość, wskazuje na łatwość w </a:t>
            </a:r>
          </a:p>
          <a:p>
            <a:endParaRPr lang="pl-PL" baseline="0" dirty="0"/>
          </a:p>
          <a:p>
            <a:r>
              <a:rPr lang="pl-PL" baseline="0" dirty="0"/>
              <a:t>Przeciwwaga dla ciężkości smogu</a:t>
            </a:r>
          </a:p>
          <a:p>
            <a:r>
              <a:rPr lang="pl-PL" baseline="0" dirty="0"/>
              <a:t>Bańki pozytywnych rozwiązań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CAECB9-80B3-4022-A1D0-01F55911684C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07939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Bańki, ich</a:t>
            </a:r>
            <a:r>
              <a:rPr lang="pl-PL" baseline="0" dirty="0"/>
              <a:t> lekkość, wskazuje na łatwość w </a:t>
            </a:r>
          </a:p>
          <a:p>
            <a:endParaRPr lang="pl-PL" baseline="0" dirty="0"/>
          </a:p>
          <a:p>
            <a:r>
              <a:rPr lang="pl-PL" baseline="0" dirty="0"/>
              <a:t>Przeciwwaga dla ciężkości smogu</a:t>
            </a:r>
          </a:p>
          <a:p>
            <a:r>
              <a:rPr lang="pl-PL" baseline="0" dirty="0"/>
              <a:t>Bańki pozytywnych rozwiązań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CAECB9-80B3-4022-A1D0-01F55911684C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25609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Bańki, ich</a:t>
            </a:r>
            <a:r>
              <a:rPr lang="pl-PL" baseline="0" dirty="0"/>
              <a:t> lekkość, wskazuje na łatwość w </a:t>
            </a:r>
          </a:p>
          <a:p>
            <a:endParaRPr lang="pl-PL" baseline="0" dirty="0"/>
          </a:p>
          <a:p>
            <a:r>
              <a:rPr lang="pl-PL" baseline="0" dirty="0"/>
              <a:t>Przeciwwaga dla ciężkości smogu</a:t>
            </a:r>
          </a:p>
          <a:p>
            <a:r>
              <a:rPr lang="pl-PL" baseline="0" dirty="0"/>
              <a:t>Bańki pozytywnych rozwiązań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CAECB9-80B3-4022-A1D0-01F55911684C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243334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Bańki, ich</a:t>
            </a:r>
            <a:r>
              <a:rPr lang="pl-PL" baseline="0" dirty="0"/>
              <a:t> lekkość, wskazuje na łatwość w </a:t>
            </a:r>
          </a:p>
          <a:p>
            <a:endParaRPr lang="pl-PL" baseline="0" dirty="0"/>
          </a:p>
          <a:p>
            <a:r>
              <a:rPr lang="pl-PL" baseline="0" dirty="0"/>
              <a:t>Przeciwwaga dla ciężkości smogu</a:t>
            </a:r>
          </a:p>
          <a:p>
            <a:r>
              <a:rPr lang="pl-PL" baseline="0" dirty="0"/>
              <a:t>Bańki pozytywnych rozwiązań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CAECB9-80B3-4022-A1D0-01F55911684C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27064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184197"/>
            <a:ext cx="9088041" cy="2519139"/>
          </a:xfrm>
        </p:spPr>
        <p:txBody>
          <a:bodyPr anchor="b"/>
          <a:lstStyle>
            <a:lvl1pPr algn="ctr">
              <a:defRPr sz="6331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800484"/>
            <a:ext cx="8018860" cy="1746982"/>
          </a:xfrm>
        </p:spPr>
        <p:txBody>
          <a:bodyPr/>
          <a:lstStyle>
            <a:lvl1pPr marL="0" indent="0" algn="ctr">
              <a:buNone/>
              <a:defRPr sz="2532"/>
            </a:lvl1pPr>
            <a:lvl2pPr marL="482392" indent="0" algn="ctr">
              <a:buNone/>
              <a:defRPr sz="2110"/>
            </a:lvl2pPr>
            <a:lvl3pPr marL="964783" indent="0" algn="ctr">
              <a:buNone/>
              <a:defRPr sz="1899"/>
            </a:lvl3pPr>
            <a:lvl4pPr marL="1447175" indent="0" algn="ctr">
              <a:buNone/>
              <a:defRPr sz="1688"/>
            </a:lvl4pPr>
            <a:lvl5pPr marL="1929567" indent="0" algn="ctr">
              <a:buNone/>
              <a:defRPr sz="1688"/>
            </a:lvl5pPr>
            <a:lvl6pPr marL="2411959" indent="0" algn="ctr">
              <a:buNone/>
              <a:defRPr sz="1688"/>
            </a:lvl6pPr>
            <a:lvl7pPr marL="2894350" indent="0" algn="ctr">
              <a:buNone/>
              <a:defRPr sz="1688"/>
            </a:lvl7pPr>
            <a:lvl8pPr marL="3376742" indent="0" algn="ctr">
              <a:buNone/>
              <a:defRPr sz="1688"/>
            </a:lvl8pPr>
            <a:lvl9pPr marL="3859134" indent="0" algn="ctr">
              <a:buNone/>
              <a:defRPr sz="1688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BBABA-706D-4028-8D65-E6AD339448A3}" type="datetime1">
              <a:rPr lang="pl-PL" smtClean="0"/>
              <a:t>09.12.2019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623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FF19E-10A9-4745-B0B2-63AE9249B3EE}" type="datetime1">
              <a:rPr lang="pl-PL" smtClean="0"/>
              <a:t>09.12.2019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3964F-F658-4E31-8C47-35615D1B39C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97759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385241"/>
            <a:ext cx="2305422" cy="6132027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385241"/>
            <a:ext cx="6782619" cy="6132027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998A5-7B0D-4AEE-8647-31EC12EE4100}" type="datetime1">
              <a:rPr lang="pl-PL" smtClean="0"/>
              <a:t>09.12.2019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3964F-F658-4E31-8C47-35615D1B39C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100042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0555" y="6818846"/>
            <a:ext cx="612694" cy="354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9554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/>
          <p:cNvSpPr/>
          <p:nvPr userDrawn="1"/>
        </p:nvSpPr>
        <p:spPr>
          <a:xfrm>
            <a:off x="0" y="6802494"/>
            <a:ext cx="10691813" cy="433332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99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0555" y="6818846"/>
            <a:ext cx="612694" cy="354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894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3B879-E654-4F0A-9A95-ACF90C9CE78E}" type="datetime1">
              <a:rPr lang="pl-PL" smtClean="0"/>
              <a:t>09.12.2019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51093" y="6706539"/>
            <a:ext cx="1454362" cy="385241"/>
          </a:xfrm>
        </p:spPr>
        <p:txBody>
          <a:bodyPr/>
          <a:lstStyle/>
          <a:p>
            <a:fld id="{EE43964F-F658-4E31-8C47-35615D1B39CC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74776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03933"/>
            <a:ext cx="9221689" cy="3009902"/>
          </a:xfrm>
        </p:spPr>
        <p:txBody>
          <a:bodyPr anchor="b"/>
          <a:lstStyle>
            <a:lvl1pPr>
              <a:defRPr sz="6331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4842310"/>
            <a:ext cx="9221689" cy="1582836"/>
          </a:xfrm>
        </p:spPr>
        <p:txBody>
          <a:bodyPr/>
          <a:lstStyle>
            <a:lvl1pPr marL="0" indent="0">
              <a:buNone/>
              <a:defRPr sz="2532">
                <a:solidFill>
                  <a:schemeClr val="tx1"/>
                </a:solidFill>
              </a:defRPr>
            </a:lvl1pPr>
            <a:lvl2pPr marL="482392" indent="0">
              <a:buNone/>
              <a:defRPr sz="2110">
                <a:solidFill>
                  <a:schemeClr val="tx1">
                    <a:tint val="75000"/>
                  </a:schemeClr>
                </a:solidFill>
              </a:defRPr>
            </a:lvl2pPr>
            <a:lvl3pPr marL="96478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3pPr>
            <a:lvl4pPr marL="1447175" indent="0">
              <a:buNone/>
              <a:defRPr sz="1688">
                <a:solidFill>
                  <a:schemeClr val="tx1">
                    <a:tint val="75000"/>
                  </a:schemeClr>
                </a:solidFill>
              </a:defRPr>
            </a:lvl4pPr>
            <a:lvl5pPr marL="1929567" indent="0">
              <a:buNone/>
              <a:defRPr sz="1688">
                <a:solidFill>
                  <a:schemeClr val="tx1">
                    <a:tint val="75000"/>
                  </a:schemeClr>
                </a:solidFill>
              </a:defRPr>
            </a:lvl5pPr>
            <a:lvl6pPr marL="2411959" indent="0">
              <a:buNone/>
              <a:defRPr sz="1688">
                <a:solidFill>
                  <a:schemeClr val="tx1">
                    <a:tint val="75000"/>
                  </a:schemeClr>
                </a:solidFill>
              </a:defRPr>
            </a:lvl6pPr>
            <a:lvl7pPr marL="2894350" indent="0">
              <a:buNone/>
              <a:defRPr sz="1688">
                <a:solidFill>
                  <a:schemeClr val="tx1">
                    <a:tint val="75000"/>
                  </a:schemeClr>
                </a:solidFill>
              </a:defRPr>
            </a:lvl7pPr>
            <a:lvl8pPr marL="3376742" indent="0">
              <a:buNone/>
              <a:defRPr sz="1688">
                <a:solidFill>
                  <a:schemeClr val="tx1">
                    <a:tint val="75000"/>
                  </a:schemeClr>
                </a:solidFill>
              </a:defRPr>
            </a:lvl8pPr>
            <a:lvl9pPr marL="3859134" indent="0">
              <a:buNone/>
              <a:defRPr sz="168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3EA92-4555-4E15-9549-831BED817D78}" type="datetime1">
              <a:rPr lang="pl-PL" smtClean="0"/>
              <a:t>09.12.2019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3964F-F658-4E31-8C47-35615D1B39C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4675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1926204"/>
            <a:ext cx="4544021" cy="4591064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1926204"/>
            <a:ext cx="4544021" cy="4591064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43C3B-DBB1-460B-9FAC-C910FC62825E}" type="datetime1">
              <a:rPr lang="pl-PL" smtClean="0"/>
              <a:t>09.12.2019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3964F-F658-4E31-8C47-35615D1B39C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62779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385242"/>
            <a:ext cx="9221689" cy="139859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773783"/>
            <a:ext cx="4523137" cy="869303"/>
          </a:xfrm>
        </p:spPr>
        <p:txBody>
          <a:bodyPr anchor="b"/>
          <a:lstStyle>
            <a:lvl1pPr marL="0" indent="0">
              <a:buNone/>
              <a:defRPr sz="2532" b="1"/>
            </a:lvl1pPr>
            <a:lvl2pPr marL="482392" indent="0">
              <a:buNone/>
              <a:defRPr sz="2110" b="1"/>
            </a:lvl2pPr>
            <a:lvl3pPr marL="964783" indent="0">
              <a:buNone/>
              <a:defRPr sz="1899" b="1"/>
            </a:lvl3pPr>
            <a:lvl4pPr marL="1447175" indent="0">
              <a:buNone/>
              <a:defRPr sz="1688" b="1"/>
            </a:lvl4pPr>
            <a:lvl5pPr marL="1929567" indent="0">
              <a:buNone/>
              <a:defRPr sz="1688" b="1"/>
            </a:lvl5pPr>
            <a:lvl6pPr marL="2411959" indent="0">
              <a:buNone/>
              <a:defRPr sz="1688" b="1"/>
            </a:lvl6pPr>
            <a:lvl7pPr marL="2894350" indent="0">
              <a:buNone/>
              <a:defRPr sz="1688" b="1"/>
            </a:lvl7pPr>
            <a:lvl8pPr marL="3376742" indent="0">
              <a:buNone/>
              <a:defRPr sz="1688" b="1"/>
            </a:lvl8pPr>
            <a:lvl9pPr marL="3859134" indent="0">
              <a:buNone/>
              <a:defRPr sz="1688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643086"/>
            <a:ext cx="4523137" cy="3887582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773783"/>
            <a:ext cx="4545413" cy="869303"/>
          </a:xfrm>
        </p:spPr>
        <p:txBody>
          <a:bodyPr anchor="b"/>
          <a:lstStyle>
            <a:lvl1pPr marL="0" indent="0">
              <a:buNone/>
              <a:defRPr sz="2532" b="1"/>
            </a:lvl1pPr>
            <a:lvl2pPr marL="482392" indent="0">
              <a:buNone/>
              <a:defRPr sz="2110" b="1"/>
            </a:lvl2pPr>
            <a:lvl3pPr marL="964783" indent="0">
              <a:buNone/>
              <a:defRPr sz="1899" b="1"/>
            </a:lvl3pPr>
            <a:lvl4pPr marL="1447175" indent="0">
              <a:buNone/>
              <a:defRPr sz="1688" b="1"/>
            </a:lvl4pPr>
            <a:lvl5pPr marL="1929567" indent="0">
              <a:buNone/>
              <a:defRPr sz="1688" b="1"/>
            </a:lvl5pPr>
            <a:lvl6pPr marL="2411959" indent="0">
              <a:buNone/>
              <a:defRPr sz="1688" b="1"/>
            </a:lvl6pPr>
            <a:lvl7pPr marL="2894350" indent="0">
              <a:buNone/>
              <a:defRPr sz="1688" b="1"/>
            </a:lvl7pPr>
            <a:lvl8pPr marL="3376742" indent="0">
              <a:buNone/>
              <a:defRPr sz="1688" b="1"/>
            </a:lvl8pPr>
            <a:lvl9pPr marL="3859134" indent="0">
              <a:buNone/>
              <a:defRPr sz="1688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643086"/>
            <a:ext cx="4545413" cy="3887582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BB2C7-6680-499E-89CA-C9E9F281F87D}" type="datetime1">
              <a:rPr lang="pl-PL" smtClean="0"/>
              <a:t>09.12.2019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3964F-F658-4E31-8C47-35615D1B39C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38163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429B1-D109-4D3F-948C-89532D15D3F8}" type="datetime1">
              <a:rPr lang="pl-PL" smtClean="0"/>
              <a:t>09.12.2019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3964F-F658-4E31-8C47-35615D1B39C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40912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70AD0-78A7-4230-8AFF-69C6CBECF43E}" type="datetime1">
              <a:rPr lang="pl-PL" smtClean="0"/>
              <a:t>09.12.2019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3964F-F658-4E31-8C47-35615D1B39C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19596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82388"/>
            <a:ext cx="3448388" cy="1688359"/>
          </a:xfrm>
        </p:spPr>
        <p:txBody>
          <a:bodyPr anchor="b"/>
          <a:lstStyle>
            <a:lvl1pPr>
              <a:defRPr sz="3376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41826"/>
            <a:ext cx="5412730" cy="5142126"/>
          </a:xfrm>
        </p:spPr>
        <p:txBody>
          <a:bodyPr/>
          <a:lstStyle>
            <a:lvl1pPr>
              <a:defRPr sz="3376"/>
            </a:lvl1pPr>
            <a:lvl2pPr>
              <a:defRPr sz="2954"/>
            </a:lvl2pPr>
            <a:lvl3pPr>
              <a:defRPr sz="2532"/>
            </a:lvl3pPr>
            <a:lvl4pPr>
              <a:defRPr sz="2110"/>
            </a:lvl4pPr>
            <a:lvl5pPr>
              <a:defRPr sz="2110"/>
            </a:lvl5pPr>
            <a:lvl6pPr>
              <a:defRPr sz="2110"/>
            </a:lvl6pPr>
            <a:lvl7pPr>
              <a:defRPr sz="2110"/>
            </a:lvl7pPr>
            <a:lvl8pPr>
              <a:defRPr sz="2110"/>
            </a:lvl8pPr>
            <a:lvl9pPr>
              <a:defRPr sz="211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170748"/>
            <a:ext cx="3448388" cy="4021578"/>
          </a:xfrm>
        </p:spPr>
        <p:txBody>
          <a:bodyPr/>
          <a:lstStyle>
            <a:lvl1pPr marL="0" indent="0">
              <a:buNone/>
              <a:defRPr sz="1688"/>
            </a:lvl1pPr>
            <a:lvl2pPr marL="482392" indent="0">
              <a:buNone/>
              <a:defRPr sz="1477"/>
            </a:lvl2pPr>
            <a:lvl3pPr marL="964783" indent="0">
              <a:buNone/>
              <a:defRPr sz="1266"/>
            </a:lvl3pPr>
            <a:lvl4pPr marL="1447175" indent="0">
              <a:buNone/>
              <a:defRPr sz="1055"/>
            </a:lvl4pPr>
            <a:lvl5pPr marL="1929567" indent="0">
              <a:buNone/>
              <a:defRPr sz="1055"/>
            </a:lvl5pPr>
            <a:lvl6pPr marL="2411959" indent="0">
              <a:buNone/>
              <a:defRPr sz="1055"/>
            </a:lvl6pPr>
            <a:lvl7pPr marL="2894350" indent="0">
              <a:buNone/>
              <a:defRPr sz="1055"/>
            </a:lvl7pPr>
            <a:lvl8pPr marL="3376742" indent="0">
              <a:buNone/>
              <a:defRPr sz="1055"/>
            </a:lvl8pPr>
            <a:lvl9pPr marL="3859134" indent="0">
              <a:buNone/>
              <a:defRPr sz="1055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EC931-4CB0-47E3-9562-4266670ECE95}" type="datetime1">
              <a:rPr lang="pl-PL" smtClean="0"/>
              <a:t>09.12.2019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3964F-F658-4E31-8C47-35615D1B39C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71380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82388"/>
            <a:ext cx="3448388" cy="1688359"/>
          </a:xfrm>
        </p:spPr>
        <p:txBody>
          <a:bodyPr anchor="b"/>
          <a:lstStyle>
            <a:lvl1pPr>
              <a:defRPr sz="3376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41826"/>
            <a:ext cx="5412730" cy="5142126"/>
          </a:xfrm>
        </p:spPr>
        <p:txBody>
          <a:bodyPr anchor="t"/>
          <a:lstStyle>
            <a:lvl1pPr marL="0" indent="0">
              <a:buNone/>
              <a:defRPr sz="3376"/>
            </a:lvl1pPr>
            <a:lvl2pPr marL="482392" indent="0">
              <a:buNone/>
              <a:defRPr sz="2954"/>
            </a:lvl2pPr>
            <a:lvl3pPr marL="964783" indent="0">
              <a:buNone/>
              <a:defRPr sz="2532"/>
            </a:lvl3pPr>
            <a:lvl4pPr marL="1447175" indent="0">
              <a:buNone/>
              <a:defRPr sz="2110"/>
            </a:lvl4pPr>
            <a:lvl5pPr marL="1929567" indent="0">
              <a:buNone/>
              <a:defRPr sz="2110"/>
            </a:lvl5pPr>
            <a:lvl6pPr marL="2411959" indent="0">
              <a:buNone/>
              <a:defRPr sz="2110"/>
            </a:lvl6pPr>
            <a:lvl7pPr marL="2894350" indent="0">
              <a:buNone/>
              <a:defRPr sz="2110"/>
            </a:lvl7pPr>
            <a:lvl8pPr marL="3376742" indent="0">
              <a:buNone/>
              <a:defRPr sz="2110"/>
            </a:lvl8pPr>
            <a:lvl9pPr marL="3859134" indent="0">
              <a:buNone/>
              <a:defRPr sz="211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170748"/>
            <a:ext cx="3448388" cy="4021578"/>
          </a:xfrm>
        </p:spPr>
        <p:txBody>
          <a:bodyPr/>
          <a:lstStyle>
            <a:lvl1pPr marL="0" indent="0">
              <a:buNone/>
              <a:defRPr sz="1688"/>
            </a:lvl1pPr>
            <a:lvl2pPr marL="482392" indent="0">
              <a:buNone/>
              <a:defRPr sz="1477"/>
            </a:lvl2pPr>
            <a:lvl3pPr marL="964783" indent="0">
              <a:buNone/>
              <a:defRPr sz="1266"/>
            </a:lvl3pPr>
            <a:lvl4pPr marL="1447175" indent="0">
              <a:buNone/>
              <a:defRPr sz="1055"/>
            </a:lvl4pPr>
            <a:lvl5pPr marL="1929567" indent="0">
              <a:buNone/>
              <a:defRPr sz="1055"/>
            </a:lvl5pPr>
            <a:lvl6pPr marL="2411959" indent="0">
              <a:buNone/>
              <a:defRPr sz="1055"/>
            </a:lvl6pPr>
            <a:lvl7pPr marL="2894350" indent="0">
              <a:buNone/>
              <a:defRPr sz="1055"/>
            </a:lvl7pPr>
            <a:lvl8pPr marL="3376742" indent="0">
              <a:buNone/>
              <a:defRPr sz="1055"/>
            </a:lvl8pPr>
            <a:lvl9pPr marL="3859134" indent="0">
              <a:buNone/>
              <a:defRPr sz="1055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34BFE-D77D-47FA-AB87-21A28677240D}" type="datetime1">
              <a:rPr lang="pl-PL" smtClean="0"/>
              <a:t>09.12.2019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3964F-F658-4E31-8C47-35615D1B39C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07995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385242"/>
            <a:ext cx="9221689" cy="13985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1926204"/>
            <a:ext cx="9221689" cy="4591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6706539"/>
            <a:ext cx="2405658" cy="385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199183-A75C-4BA5-8EF0-363133E0001C}" type="datetime1">
              <a:rPr lang="pl-PL" smtClean="0"/>
              <a:t>09.12.2019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6706539"/>
            <a:ext cx="3608487" cy="385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6706539"/>
            <a:ext cx="2405658" cy="385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0555" y="6818846"/>
            <a:ext cx="612694" cy="354202"/>
          </a:xfrm>
          <a:prstGeom prst="rect">
            <a:avLst/>
          </a:prstGeom>
        </p:spPr>
      </p:pic>
      <p:sp>
        <p:nvSpPr>
          <p:cNvPr id="9" name="Symbol zastępczy numeru slajdu 16">
            <a:extLst>
              <a:ext uri="{FF2B5EF4-FFF2-40B4-BE49-F238E27FC236}">
                <a16:creationId xmlns:a16="http://schemas.microsoft.com/office/drawing/2014/main" id="{B8B8F4F9-BC43-4DA4-968C-27997DF72502}"/>
              </a:ext>
            </a:extLst>
          </p:cNvPr>
          <p:cNvSpPr txBox="1">
            <a:spLocks/>
          </p:cNvSpPr>
          <p:nvPr userDrawn="1"/>
        </p:nvSpPr>
        <p:spPr>
          <a:xfrm>
            <a:off x="9951342" y="6743717"/>
            <a:ext cx="464911" cy="38524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E43964F-F658-4E31-8C47-35615D1B39CC}" type="slidenum">
              <a:rPr lang="pl-PL" sz="140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/>
              <a:t>‹#›</a:t>
            </a:fld>
            <a:endParaRPr lang="pl-PL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1" name="Obraz 10">
            <a:extLst>
              <a:ext uri="{FF2B5EF4-FFF2-40B4-BE49-F238E27FC236}">
                <a16:creationId xmlns:a16="http://schemas.microsoft.com/office/drawing/2014/main" id="{E70B76FC-40BE-4A70-AC85-94F401BA783C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918" y="6703074"/>
            <a:ext cx="387266" cy="388706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BC4E438-B92E-47C0-9188-BD0F1C0D037F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8697" y="6614303"/>
            <a:ext cx="978054" cy="621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025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60" r:id="rId13"/>
  </p:sldLayoutIdLst>
  <p:hf hdr="0" ftr="0" dt="0"/>
  <p:txStyles>
    <p:titleStyle>
      <a:lvl1pPr algn="l" defTabSz="964783" rtl="0" eaLnBrk="1" latinLnBrk="0" hangingPunct="1">
        <a:lnSpc>
          <a:spcPct val="90000"/>
        </a:lnSpc>
        <a:spcBef>
          <a:spcPct val="0"/>
        </a:spcBef>
        <a:buNone/>
        <a:defRPr sz="4642" kern="1200">
          <a:solidFill>
            <a:schemeClr val="tx1"/>
          </a:solidFill>
          <a:latin typeface="Open Sans ExtraBold" panose="020B0906030804020204" pitchFamily="34" charset="0"/>
          <a:ea typeface="Open Sans ExtraBold" panose="020B0906030804020204" pitchFamily="34" charset="0"/>
          <a:cs typeface="Open Sans ExtraBold" panose="020B0906030804020204" pitchFamily="34" charset="0"/>
        </a:defRPr>
      </a:lvl1pPr>
    </p:titleStyle>
    <p:bodyStyle>
      <a:lvl1pPr marL="241196" indent="-241196" algn="l" defTabSz="964783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4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723588" indent="-241196" algn="l" defTabSz="964783" rtl="0" eaLnBrk="1" latinLnBrk="0" hangingPunct="1">
        <a:lnSpc>
          <a:spcPct val="90000"/>
        </a:lnSpc>
        <a:spcBef>
          <a:spcPts val="528"/>
        </a:spcBef>
        <a:buFont typeface="Arial" panose="020B0604020202020204" pitchFamily="34" charset="0"/>
        <a:buChar char="•"/>
        <a:defRPr sz="2532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205979" indent="-241196" algn="l" defTabSz="964783" rtl="0" eaLnBrk="1" latinLnBrk="0" hangingPunct="1">
        <a:lnSpc>
          <a:spcPct val="90000"/>
        </a:lnSpc>
        <a:spcBef>
          <a:spcPts val="528"/>
        </a:spcBef>
        <a:buFont typeface="Arial" panose="020B0604020202020204" pitchFamily="34" charset="0"/>
        <a:buChar char="•"/>
        <a:defRPr sz="211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88371" indent="-241196" algn="l" defTabSz="964783" rtl="0" eaLnBrk="1" latinLnBrk="0" hangingPunct="1">
        <a:lnSpc>
          <a:spcPct val="90000"/>
        </a:lnSpc>
        <a:spcBef>
          <a:spcPts val="528"/>
        </a:spcBef>
        <a:buFont typeface="Arial" panose="020B0604020202020204" pitchFamily="34" charset="0"/>
        <a:buChar char="•"/>
        <a:defRPr sz="1899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170763" indent="-241196" algn="l" defTabSz="964783" rtl="0" eaLnBrk="1" latinLnBrk="0" hangingPunct="1">
        <a:lnSpc>
          <a:spcPct val="90000"/>
        </a:lnSpc>
        <a:spcBef>
          <a:spcPts val="528"/>
        </a:spcBef>
        <a:buFont typeface="Arial" panose="020B0604020202020204" pitchFamily="34" charset="0"/>
        <a:buChar char="•"/>
        <a:defRPr sz="1899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653154" indent="-241196" algn="l" defTabSz="964783" rtl="0" eaLnBrk="1" latinLnBrk="0" hangingPunct="1">
        <a:lnSpc>
          <a:spcPct val="90000"/>
        </a:lnSpc>
        <a:spcBef>
          <a:spcPts val="528"/>
        </a:spcBef>
        <a:buFont typeface="Arial" panose="020B0604020202020204" pitchFamily="34" charset="0"/>
        <a:buChar char="•"/>
        <a:defRPr sz="1899" kern="1200">
          <a:solidFill>
            <a:schemeClr val="tx1"/>
          </a:solidFill>
          <a:latin typeface="+mn-lt"/>
          <a:ea typeface="+mn-ea"/>
          <a:cs typeface="+mn-cs"/>
        </a:defRPr>
      </a:lvl6pPr>
      <a:lvl7pPr marL="3135546" indent="-241196" algn="l" defTabSz="964783" rtl="0" eaLnBrk="1" latinLnBrk="0" hangingPunct="1">
        <a:lnSpc>
          <a:spcPct val="90000"/>
        </a:lnSpc>
        <a:spcBef>
          <a:spcPts val="528"/>
        </a:spcBef>
        <a:buFont typeface="Arial" panose="020B0604020202020204" pitchFamily="34" charset="0"/>
        <a:buChar char="•"/>
        <a:defRPr sz="1899" kern="1200">
          <a:solidFill>
            <a:schemeClr val="tx1"/>
          </a:solidFill>
          <a:latin typeface="+mn-lt"/>
          <a:ea typeface="+mn-ea"/>
          <a:cs typeface="+mn-cs"/>
        </a:defRPr>
      </a:lvl7pPr>
      <a:lvl8pPr marL="3617938" indent="-241196" algn="l" defTabSz="964783" rtl="0" eaLnBrk="1" latinLnBrk="0" hangingPunct="1">
        <a:lnSpc>
          <a:spcPct val="90000"/>
        </a:lnSpc>
        <a:spcBef>
          <a:spcPts val="528"/>
        </a:spcBef>
        <a:buFont typeface="Arial" panose="020B0604020202020204" pitchFamily="34" charset="0"/>
        <a:buChar char="•"/>
        <a:defRPr sz="1899" kern="1200">
          <a:solidFill>
            <a:schemeClr val="tx1"/>
          </a:solidFill>
          <a:latin typeface="+mn-lt"/>
          <a:ea typeface="+mn-ea"/>
          <a:cs typeface="+mn-cs"/>
        </a:defRPr>
      </a:lvl8pPr>
      <a:lvl9pPr marL="4100330" indent="-241196" algn="l" defTabSz="964783" rtl="0" eaLnBrk="1" latinLnBrk="0" hangingPunct="1">
        <a:lnSpc>
          <a:spcPct val="90000"/>
        </a:lnSpc>
        <a:spcBef>
          <a:spcPts val="528"/>
        </a:spcBef>
        <a:buFont typeface="Arial" panose="020B0604020202020204" pitchFamily="34" charset="0"/>
        <a:buChar char="•"/>
        <a:defRPr sz="18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783" rtl="0" eaLnBrk="1" latinLnBrk="0" hangingPunct="1">
        <a:defRPr sz="1899" kern="1200">
          <a:solidFill>
            <a:schemeClr val="tx1"/>
          </a:solidFill>
          <a:latin typeface="+mn-lt"/>
          <a:ea typeface="+mn-ea"/>
          <a:cs typeface="+mn-cs"/>
        </a:defRPr>
      </a:lvl1pPr>
      <a:lvl2pPr marL="482392" algn="l" defTabSz="964783" rtl="0" eaLnBrk="1" latinLnBrk="0" hangingPunct="1">
        <a:defRPr sz="1899" kern="1200">
          <a:solidFill>
            <a:schemeClr val="tx1"/>
          </a:solidFill>
          <a:latin typeface="+mn-lt"/>
          <a:ea typeface="+mn-ea"/>
          <a:cs typeface="+mn-cs"/>
        </a:defRPr>
      </a:lvl2pPr>
      <a:lvl3pPr marL="964783" algn="l" defTabSz="964783" rtl="0" eaLnBrk="1" latinLnBrk="0" hangingPunct="1">
        <a:defRPr sz="1899" kern="1200">
          <a:solidFill>
            <a:schemeClr val="tx1"/>
          </a:solidFill>
          <a:latin typeface="+mn-lt"/>
          <a:ea typeface="+mn-ea"/>
          <a:cs typeface="+mn-cs"/>
        </a:defRPr>
      </a:lvl3pPr>
      <a:lvl4pPr marL="1447175" algn="l" defTabSz="964783" rtl="0" eaLnBrk="1" latinLnBrk="0" hangingPunct="1">
        <a:defRPr sz="1899" kern="1200">
          <a:solidFill>
            <a:schemeClr val="tx1"/>
          </a:solidFill>
          <a:latin typeface="+mn-lt"/>
          <a:ea typeface="+mn-ea"/>
          <a:cs typeface="+mn-cs"/>
        </a:defRPr>
      </a:lvl4pPr>
      <a:lvl5pPr marL="1929567" algn="l" defTabSz="964783" rtl="0" eaLnBrk="1" latinLnBrk="0" hangingPunct="1">
        <a:defRPr sz="1899" kern="1200">
          <a:solidFill>
            <a:schemeClr val="tx1"/>
          </a:solidFill>
          <a:latin typeface="+mn-lt"/>
          <a:ea typeface="+mn-ea"/>
          <a:cs typeface="+mn-cs"/>
        </a:defRPr>
      </a:lvl5pPr>
      <a:lvl6pPr marL="2411959" algn="l" defTabSz="964783" rtl="0" eaLnBrk="1" latinLnBrk="0" hangingPunct="1">
        <a:defRPr sz="1899" kern="1200">
          <a:solidFill>
            <a:schemeClr val="tx1"/>
          </a:solidFill>
          <a:latin typeface="+mn-lt"/>
          <a:ea typeface="+mn-ea"/>
          <a:cs typeface="+mn-cs"/>
        </a:defRPr>
      </a:lvl6pPr>
      <a:lvl7pPr marL="2894350" algn="l" defTabSz="964783" rtl="0" eaLnBrk="1" latinLnBrk="0" hangingPunct="1">
        <a:defRPr sz="1899" kern="1200">
          <a:solidFill>
            <a:schemeClr val="tx1"/>
          </a:solidFill>
          <a:latin typeface="+mn-lt"/>
          <a:ea typeface="+mn-ea"/>
          <a:cs typeface="+mn-cs"/>
        </a:defRPr>
      </a:lvl7pPr>
      <a:lvl8pPr marL="3376742" algn="l" defTabSz="964783" rtl="0" eaLnBrk="1" latinLnBrk="0" hangingPunct="1">
        <a:defRPr sz="1899" kern="1200">
          <a:solidFill>
            <a:schemeClr val="tx1"/>
          </a:solidFill>
          <a:latin typeface="+mn-lt"/>
          <a:ea typeface="+mn-ea"/>
          <a:cs typeface="+mn-cs"/>
        </a:defRPr>
      </a:lvl8pPr>
      <a:lvl9pPr marL="3859134" algn="l" defTabSz="964783" rtl="0" eaLnBrk="1" latinLnBrk="0" hangingPunct="1">
        <a:defRPr sz="18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0" y="5894859"/>
            <a:ext cx="10691813" cy="1236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Symbol zastępczy numeru slajdu 9">
            <a:extLst>
              <a:ext uri="{FF2B5EF4-FFF2-40B4-BE49-F238E27FC236}">
                <a16:creationId xmlns:a16="http://schemas.microsoft.com/office/drawing/2014/main" id="{7286A705-8FB8-4694-BC5D-17FB281AF443}"/>
              </a:ext>
            </a:extLst>
          </p:cNvPr>
          <p:cNvSpPr txBox="1">
            <a:spLocks/>
          </p:cNvSpPr>
          <p:nvPr/>
        </p:nvSpPr>
        <p:spPr>
          <a:xfrm>
            <a:off x="10241740" y="6808899"/>
            <a:ext cx="450073" cy="385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66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EE43964F-F658-4E31-8C47-35615D1B39CC}" type="slidenum">
              <a:rPr lang="pl-PL" smtClean="0"/>
              <a:pPr algn="l"/>
              <a:t>1</a:t>
            </a:fld>
            <a:endParaRPr lang="pl-PL" dirty="0"/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A3C6AA61-8C75-4A4B-AC46-EBC3719EF66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1" y="0"/>
            <a:ext cx="10687191" cy="7235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2604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apez 4">
            <a:extLst>
              <a:ext uri="{FF2B5EF4-FFF2-40B4-BE49-F238E27FC236}">
                <a16:creationId xmlns:a16="http://schemas.microsoft.com/office/drawing/2014/main" id="{C2C6C95C-7AF1-42D5-8392-7A09E2CFA327}"/>
              </a:ext>
            </a:extLst>
          </p:cNvPr>
          <p:cNvSpPr/>
          <p:nvPr/>
        </p:nvSpPr>
        <p:spPr>
          <a:xfrm rot="16200000" flipV="1">
            <a:off x="3000926" y="-2269267"/>
            <a:ext cx="940818" cy="6942665"/>
          </a:xfrm>
          <a:prstGeom prst="trapezoid">
            <a:avLst>
              <a:gd name="adj" fmla="val 12476"/>
            </a:avLst>
          </a:prstGeom>
          <a:solidFill>
            <a:srgbClr val="0765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99">
              <a:solidFill>
                <a:srgbClr val="F8AD1C"/>
              </a:solidFill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56344" y="143227"/>
            <a:ext cx="283403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SCENARIUSZ LEKCJI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KLASY I-II SZKOŁY ŚREDNIEJ</a:t>
            </a:r>
          </a:p>
        </p:txBody>
      </p:sp>
      <p:sp>
        <p:nvSpPr>
          <p:cNvPr id="7" name="pole tekstowe 4">
            <a:extLst>
              <a:ext uri="{FF2B5EF4-FFF2-40B4-BE49-F238E27FC236}">
                <a16:creationId xmlns:a16="http://schemas.microsoft.com/office/drawing/2014/main" id="{EE1071E8-3C9E-430C-A0F1-57929E3BAFA7}"/>
              </a:ext>
            </a:extLst>
          </p:cNvPr>
          <p:cNvSpPr txBox="1"/>
          <p:nvPr/>
        </p:nvSpPr>
        <p:spPr>
          <a:xfrm>
            <a:off x="326601" y="1825439"/>
            <a:ext cx="10365212" cy="5186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1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Temat: Stajemy na straży pozytywnej atmosfery.</a:t>
            </a:r>
            <a:endParaRPr lang="pl-PL" sz="15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sz="15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pl-PL" sz="1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Cel główny: </a:t>
            </a:r>
            <a:r>
              <a:rPr lang="pl-PL" sz="15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Budowanie świadomości dotyczącej możliwości jednostkowego i zbiorowego wpływania na kwestie istotne społecznie (obniżenie poziomu zanieczyszczeń w powietrzu). </a:t>
            </a:r>
          </a:p>
          <a:p>
            <a:endParaRPr lang="pl-PL" sz="15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pl-PL" sz="1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Cele ogólne: </a:t>
            </a:r>
            <a:r>
              <a:rPr lang="pl-PL" sz="15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Zwrócenie uwagi na konsekwencje związane z zanieczyszczeniem powietrza i konieczność podjęcia zmian. Przekazywanie dobrych wzorców komunikacji w zakresie problemów środowiskowych. Zachęcenie do podejmowania działań w szerszym, społecznym wymiarze.</a:t>
            </a:r>
          </a:p>
          <a:p>
            <a:endParaRPr lang="pl-PL" sz="15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pl-PL" sz="1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Cele szczegółowe:</a:t>
            </a:r>
            <a:endParaRPr lang="pl-PL" sz="15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pl-PL" sz="15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Uczeń potrafi:</a:t>
            </a:r>
          </a:p>
          <a:p>
            <a:r>
              <a:rPr lang="pl-PL" sz="15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znaleźć i posegregować informacje dotyczące zagadnień skupionych wokół tematyki zanieczyszczenia powietrza;</a:t>
            </a:r>
          </a:p>
          <a:p>
            <a:r>
              <a:rPr lang="pl-PL" sz="15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stworzyć spójny i atrakcyjny materiał informacyjny dotyczący wybranego zagadnienia;</a:t>
            </a:r>
          </a:p>
          <a:p>
            <a:r>
              <a:rPr lang="pl-PL" sz="15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zabrać głos w dyskusji dotyczącej istotności działań jednostkowych i zbiorowych dla skutecznej poprawy </a:t>
            </a:r>
          </a:p>
          <a:p>
            <a:r>
              <a:rPr lang="pl-PL" sz="15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stanu powietrza. </a:t>
            </a:r>
          </a:p>
          <a:p>
            <a:endParaRPr lang="pl-PL" sz="15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pl-PL" sz="1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Metody:</a:t>
            </a:r>
            <a:r>
              <a:rPr lang="pl-PL" sz="15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Metoda aktywizująca, pogadanka.</a:t>
            </a:r>
          </a:p>
          <a:p>
            <a:endParaRPr lang="pl-PL" sz="15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pl-PL" sz="1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Formy organizacyjne:</a:t>
            </a:r>
            <a:r>
              <a:rPr lang="pl-PL" sz="15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Praca w grupach.</a:t>
            </a:r>
          </a:p>
          <a:p>
            <a:endParaRPr lang="pl-PL" sz="15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pl-PL" sz="1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Środki organizacyjne:</a:t>
            </a:r>
            <a:r>
              <a:rPr lang="pl-PL" sz="15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Kartki papieru, kolorowe pisaki.</a:t>
            </a:r>
          </a:p>
          <a:p>
            <a:pPr lvl="0"/>
            <a:endParaRPr lang="pl-PL" sz="1600" dirty="0">
              <a:solidFill>
                <a:prstClr val="black"/>
              </a:solidFill>
            </a:endParaRPr>
          </a:p>
        </p:txBody>
      </p:sp>
      <p:sp>
        <p:nvSpPr>
          <p:cNvPr id="8" name="pole tekstowe 5">
            <a:extLst>
              <a:ext uri="{FF2B5EF4-FFF2-40B4-BE49-F238E27FC236}">
                <a16:creationId xmlns:a16="http://schemas.microsoft.com/office/drawing/2014/main" id="{AEFBDA5E-CB59-4B4A-B73D-EA6B3110D855}"/>
              </a:ext>
            </a:extLst>
          </p:cNvPr>
          <p:cNvSpPr txBox="1"/>
          <p:nvPr/>
        </p:nvSpPr>
        <p:spPr>
          <a:xfrm>
            <a:off x="590915" y="1017399"/>
            <a:ext cx="8943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pl-PL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Scenariusz lekcji dla uczniów klas I-II szkoły średniej.</a:t>
            </a:r>
            <a:endParaRPr kumimoji="0" lang="pl-PL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60809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apez 4">
            <a:extLst>
              <a:ext uri="{FF2B5EF4-FFF2-40B4-BE49-F238E27FC236}">
                <a16:creationId xmlns:a16="http://schemas.microsoft.com/office/drawing/2014/main" id="{32D31E29-E036-4A08-8D24-1D390624E18F}"/>
              </a:ext>
            </a:extLst>
          </p:cNvPr>
          <p:cNvSpPr/>
          <p:nvPr/>
        </p:nvSpPr>
        <p:spPr>
          <a:xfrm rot="16200000" flipV="1">
            <a:off x="1911436" y="-588661"/>
            <a:ext cx="940818" cy="4781861"/>
          </a:xfrm>
          <a:prstGeom prst="trapezoid">
            <a:avLst>
              <a:gd name="adj" fmla="val 12476"/>
            </a:avLst>
          </a:prstGeom>
          <a:solidFill>
            <a:srgbClr val="0765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99">
              <a:solidFill>
                <a:srgbClr val="F8AD1C"/>
              </a:solidFill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56344" y="143227"/>
            <a:ext cx="283403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SCENARIUSZ LEKCJI</a:t>
            </a:r>
          </a:p>
          <a:p>
            <a:pPr lvl="0">
              <a:defRPr/>
            </a:pPr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KLASY I-II SZKOŁY ŚREDNIEJ</a:t>
            </a:r>
          </a:p>
        </p:txBody>
      </p:sp>
      <p:sp>
        <p:nvSpPr>
          <p:cNvPr id="7" name="pole tekstowe 4">
            <a:extLst>
              <a:ext uri="{FF2B5EF4-FFF2-40B4-BE49-F238E27FC236}">
                <a16:creationId xmlns:a16="http://schemas.microsoft.com/office/drawing/2014/main" id="{EE1071E8-3C9E-430C-A0F1-57929E3BAFA7}"/>
              </a:ext>
            </a:extLst>
          </p:cNvPr>
          <p:cNvSpPr txBox="1"/>
          <p:nvPr/>
        </p:nvSpPr>
        <p:spPr>
          <a:xfrm>
            <a:off x="304733" y="2486279"/>
            <a:ext cx="548646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 jednej z wcześniejszych lekcji nauczyciel rozdaje każdemu uczniowi po karteczce. Na karteczkach wypisane są tematy dotyczące obszarów związanych z ochroną jakości powietrza.</a:t>
            </a:r>
          </a:p>
          <a:p>
            <a:pPr lvl="0"/>
            <a:endParaRPr lang="pl-PL" sz="1400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/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Karteczek sumarycznie powinno być tyle, ile uczniów </a:t>
            </a:r>
          </a:p>
          <a:p>
            <a:pPr lvl="0"/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 klasie. Ponadto nauczyciel powinien rozdać taką samą lub podobną liczbę karteczek dotyczącą każdego tematu (tak, by nad opracowaniem danego tematu pracowała podobna liczba uczniów).</a:t>
            </a:r>
          </a:p>
          <a:p>
            <a:pPr lvl="0"/>
            <a:endParaRPr lang="pl-PL" sz="1400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/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Nauczyciel prosi, aby każdy z uczniów zgromadził informacje na temat podany na otrzymanej karteczce i przyniósł je na lekcję. Nauczyciel podkreśla, że każdy z uczniów może na swój sposób podejść do tematu – poszukać nie tylko „suchych informacji”, ale także statystyk, ciekawostek, przykładów dobrych praktyk </a:t>
            </a:r>
          </a:p>
          <a:p>
            <a:pPr lvl="0"/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 prasie i Internecie etc.</a:t>
            </a:r>
          </a:p>
          <a:p>
            <a:pPr lvl="0"/>
            <a:endParaRPr lang="pl-PL" sz="1600" dirty="0">
              <a:solidFill>
                <a:prstClr val="black"/>
              </a:solidFill>
            </a:endParaRP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4B3A10EC-7A09-443D-9009-260BE4705963}"/>
              </a:ext>
            </a:extLst>
          </p:cNvPr>
          <p:cNvSpPr/>
          <p:nvPr/>
        </p:nvSpPr>
        <p:spPr>
          <a:xfrm>
            <a:off x="174622" y="1617604"/>
            <a:ext cx="44869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pl-PL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CZĘŚĆ 1 -  PRZYGOTOWANIE DO LEKCJI</a:t>
            </a:r>
            <a:endParaRPr lang="pl-PL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8" name="Obraz 7" descr="Obraz zawierający tekst&#10;&#10;Opis wygenerowany automatycznie">
            <a:extLst>
              <a:ext uri="{FF2B5EF4-FFF2-40B4-BE49-F238E27FC236}">
                <a16:creationId xmlns:a16="http://schemas.microsoft.com/office/drawing/2014/main" id="{67748E06-DA29-484C-A72F-4DCBE811EA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9038" y="874373"/>
            <a:ext cx="4108704" cy="587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3057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rapez 7">
            <a:extLst>
              <a:ext uri="{FF2B5EF4-FFF2-40B4-BE49-F238E27FC236}">
                <a16:creationId xmlns:a16="http://schemas.microsoft.com/office/drawing/2014/main" id="{AF8A04C5-C84F-4D77-9A42-66AE54CAD023}"/>
              </a:ext>
            </a:extLst>
          </p:cNvPr>
          <p:cNvSpPr/>
          <p:nvPr/>
        </p:nvSpPr>
        <p:spPr>
          <a:xfrm rot="16200000" flipV="1">
            <a:off x="1920522" y="-1020982"/>
            <a:ext cx="940818" cy="4781861"/>
          </a:xfrm>
          <a:prstGeom prst="trapezoid">
            <a:avLst>
              <a:gd name="adj" fmla="val 12476"/>
            </a:avLst>
          </a:prstGeom>
          <a:solidFill>
            <a:srgbClr val="0765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99">
              <a:solidFill>
                <a:srgbClr val="F8AD1C"/>
              </a:solidFill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56344" y="143227"/>
            <a:ext cx="283403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SCENARIUSZ LEKCJI</a:t>
            </a:r>
          </a:p>
          <a:p>
            <a:pPr lvl="0">
              <a:defRPr/>
            </a:pPr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KLASY I-II SZKOŁY ŚREDNIEJ</a:t>
            </a:r>
          </a:p>
        </p:txBody>
      </p:sp>
      <p:sp>
        <p:nvSpPr>
          <p:cNvPr id="7" name="pole tekstowe 4">
            <a:extLst>
              <a:ext uri="{FF2B5EF4-FFF2-40B4-BE49-F238E27FC236}">
                <a16:creationId xmlns:a16="http://schemas.microsoft.com/office/drawing/2014/main" id="{EE1071E8-3C9E-430C-A0F1-57929E3BAFA7}"/>
              </a:ext>
            </a:extLst>
          </p:cNvPr>
          <p:cNvSpPr txBox="1"/>
          <p:nvPr/>
        </p:nvSpPr>
        <p:spPr>
          <a:xfrm>
            <a:off x="161708" y="1187673"/>
            <a:ext cx="70635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CZĘŚĆ 2 -  FAZA WSTĘPNA (</a:t>
            </a:r>
            <a:r>
              <a:rPr lang="pl-PL" sz="1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</a:t>
            </a: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min.)</a:t>
            </a: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ris Light"/>
              <a:ea typeface="+mn-ea"/>
              <a:cs typeface="+mn-cs"/>
            </a:endParaRP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10AA40CB-684C-4CFC-86F0-6F8AC23CE008}"/>
              </a:ext>
            </a:extLst>
          </p:cNvPr>
          <p:cNvSpPr/>
          <p:nvPr/>
        </p:nvSpPr>
        <p:spPr>
          <a:xfrm>
            <a:off x="337728" y="2042672"/>
            <a:ext cx="6334005" cy="3718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Nauczyciel rozpoczyna rozmowę dotyczącą jakości i poziomu komunikowania o zanieczyszczeniu powietrza. Zadaje przy tym pytania pomocnicze: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4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 czym najczęściej mówi się, kiedy poruszana jest kwestia zanieczyszczenia powietrza?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4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Gdzie i w jaki sposób podejmuje się ten temat?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4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Jak zachęca się nas do podejmowania działań w zakresie ochrony jakości powietrza – jesteśmy straszeni konsekwencjami czy pokazuje się nam możliwości i perspektywy? Które z tych podejść wydaje Wam się bardziej efektywne i dlaczego?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Powyższe pytania mają na celu wywołanie dyskusji na temat tego, w jaki sposób powinniśmy mówić o zanieczyszczeniu powietrza, aby mieć szansę wpłynąć na postawę innych. Nauczyciel nadaje kierunek uczniowskiej dyskusji i moderuje ją.</a:t>
            </a:r>
          </a:p>
        </p:txBody>
      </p:sp>
      <p:pic>
        <p:nvPicPr>
          <p:cNvPr id="4" name="Obraz 3" descr="Obraz zawierający grafika wektorowa&#10;&#10;Opis wygenerowany automatycznie">
            <a:extLst>
              <a:ext uri="{FF2B5EF4-FFF2-40B4-BE49-F238E27FC236}">
                <a16:creationId xmlns:a16="http://schemas.microsoft.com/office/drawing/2014/main" id="{DBBE95D3-60BC-47C2-A270-B319A179843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6526" y="2397620"/>
            <a:ext cx="1828434" cy="2338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9223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apez 4">
            <a:extLst>
              <a:ext uri="{FF2B5EF4-FFF2-40B4-BE49-F238E27FC236}">
                <a16:creationId xmlns:a16="http://schemas.microsoft.com/office/drawing/2014/main" id="{13DBD9CA-D8F0-4E00-90DF-B40F6A269911}"/>
              </a:ext>
            </a:extLst>
          </p:cNvPr>
          <p:cNvSpPr/>
          <p:nvPr/>
        </p:nvSpPr>
        <p:spPr>
          <a:xfrm rot="16200000" flipV="1">
            <a:off x="1920522" y="-1020982"/>
            <a:ext cx="940818" cy="4781861"/>
          </a:xfrm>
          <a:prstGeom prst="trapezoid">
            <a:avLst>
              <a:gd name="adj" fmla="val 12476"/>
            </a:avLst>
          </a:prstGeom>
          <a:solidFill>
            <a:srgbClr val="0765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99">
              <a:solidFill>
                <a:srgbClr val="F8AD1C"/>
              </a:solidFill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56344" y="143227"/>
            <a:ext cx="283403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SCENARIUSZ LEKCJI</a:t>
            </a:r>
          </a:p>
          <a:p>
            <a:pPr lvl="0">
              <a:defRPr/>
            </a:pPr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KLASY I-II SZKOŁY ŚREDNIEJ</a:t>
            </a:r>
          </a:p>
        </p:txBody>
      </p:sp>
      <p:sp>
        <p:nvSpPr>
          <p:cNvPr id="7" name="pole tekstowe 4">
            <a:extLst>
              <a:ext uri="{FF2B5EF4-FFF2-40B4-BE49-F238E27FC236}">
                <a16:creationId xmlns:a16="http://schemas.microsoft.com/office/drawing/2014/main" id="{EE1071E8-3C9E-430C-A0F1-57929E3BAFA7}"/>
              </a:ext>
            </a:extLst>
          </p:cNvPr>
          <p:cNvSpPr txBox="1"/>
          <p:nvPr/>
        </p:nvSpPr>
        <p:spPr>
          <a:xfrm>
            <a:off x="161708" y="1211675"/>
            <a:ext cx="72584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CZĘŚĆ 3 -  FAZA REALIZACJI (</a:t>
            </a:r>
            <a:r>
              <a:rPr lang="pl-PL" sz="1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35</a:t>
            </a: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min.)</a:t>
            </a: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ris Light"/>
              <a:ea typeface="+mn-ea"/>
              <a:cs typeface="+mn-cs"/>
            </a:endParaRP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74532A25-F59D-49E8-8076-F34FA2202DFD}"/>
              </a:ext>
            </a:extLst>
          </p:cNvPr>
          <p:cNvSpPr/>
          <p:nvPr/>
        </p:nvSpPr>
        <p:spPr>
          <a:xfrm>
            <a:off x="315773" y="2042672"/>
            <a:ext cx="6950292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Nauczyciel zapisuje na tablicy temat lekcji i podkreśla, że jest on nieprzypadkowy. Tłumaczy uczniom:</a:t>
            </a:r>
          </a:p>
          <a:p>
            <a:endParaRPr lang="pl-PL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pl-PL" sz="14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Celem dzisiejszej lekcji jest nie tylko podjęcie tematu zanieczyszczenia powietrza, ale także zrobienie tego w sposób atrakcyjny, zachęcający i przyjazny – w duchu idei „stania na straży pozytywnej atmosfery”.</a:t>
            </a:r>
          </a:p>
          <a:p>
            <a:endParaRPr lang="pl-PL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Nauczyciel prosi uczniów, aby podzielili się na grupy według tematów otrzymanych na karteczkach. Następnie omawia zadanie, jakie mają oni </a:t>
            </a:r>
          </a:p>
          <a:p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 wykonania:</a:t>
            </a:r>
          </a:p>
          <a:p>
            <a:endParaRPr lang="pl-PL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pl-PL" sz="14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Każdy z Was gromadził materiały na dany temat, dlatego wszystkie grupy dysponują dużą ilością zróżnicowanych informacji. Waszym zadaniem jest stworzenie folderu informacyjnego, który będzie omawiał określony temat, a zarazem zachęcał </a:t>
            </a:r>
          </a:p>
          <a:p>
            <a:r>
              <a:rPr lang="pl-PL" sz="14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 podejmowania konkretnych działań na rzecz poprawy jakości powietrza.</a:t>
            </a:r>
          </a:p>
          <a:p>
            <a:endParaRPr lang="pl-PL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Nauczyciel informuje uczniów, że autorzy najlepszego folderu (tego, który otrzyma najwyższą średnią ocen w uczniowskim głosowaniu) zostaną nagrodzeni oceną z aktywności.*</a:t>
            </a:r>
          </a:p>
          <a:p>
            <a:endParaRPr lang="pl-PL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pl-PL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*Forma nagrody do wyboru przez nauczyciela – może to być również zwolnienie </a:t>
            </a:r>
          </a:p>
          <a:p>
            <a:r>
              <a:rPr lang="pl-PL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 pytania/niezapowiedzianej kartkówki lub inna gratyfikacja stanowiąca motywację.</a:t>
            </a: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97A5E45A-71DC-4A25-8CDA-EE4A9093D713}"/>
              </a:ext>
            </a:extLst>
          </p:cNvPr>
          <p:cNvSpPr txBox="1"/>
          <p:nvPr/>
        </p:nvSpPr>
        <p:spPr>
          <a:xfrm>
            <a:off x="7567748" y="2649455"/>
            <a:ext cx="2808292" cy="3323987"/>
          </a:xfrm>
          <a:prstGeom prst="rect">
            <a:avLst/>
          </a:prstGeom>
          <a:solidFill>
            <a:srgbClr val="48B850"/>
          </a:solidFill>
        </p:spPr>
        <p:txBody>
          <a:bodyPr wrap="square" rtlCol="0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pl-PL" sz="1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KSZTAŁCONE UMIEJĘTNOŚCI: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pl-PL" sz="1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pl-PL" sz="1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1. Samodzielne wyszukiwanie informacji.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endParaRPr lang="pl-PL" sz="14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l-PL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2. Selekcja źródeł 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l-PL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 porządkowanie treści.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pl-PL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pl-PL" sz="1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3. Planowanie przekazu.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pl-PL" sz="14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l-PL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4. Dostosowywanie treści do odbiorcy.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pl-PL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pl-PL" sz="1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5. Podział prac na etapie projektu oraz wykonania.</a:t>
            </a:r>
            <a:endParaRPr kumimoji="0" lang="pl-PL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47647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56344" y="143227"/>
            <a:ext cx="283403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SCENARIUSZ LEKCJI</a:t>
            </a:r>
          </a:p>
          <a:p>
            <a:pPr lvl="0">
              <a:defRPr/>
            </a:pPr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KLASY I-II SZKOŁY ŚREDNIEJ</a:t>
            </a:r>
          </a:p>
        </p:txBody>
      </p:sp>
      <p:sp>
        <p:nvSpPr>
          <p:cNvPr id="7" name="pole tekstowe 4">
            <a:extLst>
              <a:ext uri="{FF2B5EF4-FFF2-40B4-BE49-F238E27FC236}">
                <a16:creationId xmlns:a16="http://schemas.microsoft.com/office/drawing/2014/main" id="{EE1071E8-3C9E-430C-A0F1-57929E3BAFA7}"/>
              </a:ext>
            </a:extLst>
          </p:cNvPr>
          <p:cNvSpPr txBox="1"/>
          <p:nvPr/>
        </p:nvSpPr>
        <p:spPr>
          <a:xfrm>
            <a:off x="321317" y="2202026"/>
            <a:ext cx="8511352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Nauczyciel kontroluje pracę w grupach, służąc pomocą merytoryczną i radą w zakresie prezentacji informacji. Rola nauczyciela na tym etapie jest bardzo istotna – powinien on czuwać nad zawartością treściową folderów, sugerować wykorzystanie najbardziej jakościowych źródeł (część uczniów zapewne sięgnie do specjalistycznych publikacji, artykułów naukowych, popularnonaukowych etc., inni – do losowych stron internetowych). </a:t>
            </a:r>
          </a:p>
          <a:p>
            <a:endParaRPr lang="pl-PL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 koniec pracy nauczyciel rozdaje uczniom karty, za pomocą których uczniowie będą mogli ocenić pracę koleżanek i kolegów. Nauczyciel prosi poszczególne grupy o prezentację swoich prac – przeczytanie zawartości folderów, omówienie ich formy, źródeł informacji etc. Następnie foldery zostają „puszczone po klasie” – tak, aby każdy uczeń mógł je obejrzeć z bliska. Równocześnie nauczyciel prosi uczniów o ocenę folderów i wypełnienie rozdanych kart.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Trapez 4">
            <a:extLst>
              <a:ext uri="{FF2B5EF4-FFF2-40B4-BE49-F238E27FC236}">
                <a16:creationId xmlns:a16="http://schemas.microsoft.com/office/drawing/2014/main" id="{9CC745DE-220C-4BFF-A076-7E0ED21D757C}"/>
              </a:ext>
            </a:extLst>
          </p:cNvPr>
          <p:cNvSpPr/>
          <p:nvPr/>
        </p:nvSpPr>
        <p:spPr>
          <a:xfrm rot="5400000" flipV="1">
            <a:off x="7830475" y="-1526824"/>
            <a:ext cx="940818" cy="4781861"/>
          </a:xfrm>
          <a:prstGeom prst="trapezoid">
            <a:avLst>
              <a:gd name="adj" fmla="val 12476"/>
            </a:avLst>
          </a:prstGeom>
          <a:solidFill>
            <a:srgbClr val="0765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99">
              <a:solidFill>
                <a:srgbClr val="F8AD1C"/>
              </a:solidFill>
            </a:endParaRP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A7C9C416-1D18-4FA9-BCCC-746425D56479}"/>
              </a:ext>
            </a:extLst>
          </p:cNvPr>
          <p:cNvSpPr/>
          <p:nvPr/>
        </p:nvSpPr>
        <p:spPr>
          <a:xfrm>
            <a:off x="5992467" y="679440"/>
            <a:ext cx="43753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defRPr/>
            </a:pPr>
            <a:r>
              <a:rPr lang="pl-PL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CZĘŚĆ 3 -  FAZA REALIZACJI (35 min.)</a:t>
            </a:r>
            <a:endParaRPr lang="pl-PL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rapez 7">
            <a:extLst>
              <a:ext uri="{FF2B5EF4-FFF2-40B4-BE49-F238E27FC236}">
                <a16:creationId xmlns:a16="http://schemas.microsoft.com/office/drawing/2014/main" id="{95D80C7B-F0F1-4761-8E3E-D374A6A63A29}"/>
              </a:ext>
            </a:extLst>
          </p:cNvPr>
          <p:cNvSpPr/>
          <p:nvPr/>
        </p:nvSpPr>
        <p:spPr>
          <a:xfrm rot="16200000">
            <a:off x="1475605" y="-249937"/>
            <a:ext cx="553998" cy="3505205"/>
          </a:xfrm>
          <a:prstGeom prst="trapezoid">
            <a:avLst>
              <a:gd name="adj" fmla="val 12476"/>
            </a:avLst>
          </a:prstGeom>
          <a:solidFill>
            <a:srgbClr val="3FB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99">
              <a:solidFill>
                <a:srgbClr val="FED304"/>
              </a:solidFill>
            </a:endParaRPr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2B7C1378-670E-4699-B25C-52EE7C1AF2E0}"/>
              </a:ext>
            </a:extLst>
          </p:cNvPr>
          <p:cNvSpPr/>
          <p:nvPr/>
        </p:nvSpPr>
        <p:spPr>
          <a:xfrm>
            <a:off x="117838" y="1317999"/>
            <a:ext cx="24531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defRPr/>
            </a:pPr>
            <a:r>
              <a:rPr lang="pl-PL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ROLA NAUCZYCIELA</a:t>
            </a:r>
          </a:p>
        </p:txBody>
      </p:sp>
      <p:sp>
        <p:nvSpPr>
          <p:cNvPr id="10" name="Trapez 9">
            <a:extLst>
              <a:ext uri="{FF2B5EF4-FFF2-40B4-BE49-F238E27FC236}">
                <a16:creationId xmlns:a16="http://schemas.microsoft.com/office/drawing/2014/main" id="{06AF231E-52EF-45AA-8F0B-51E7B25C91A9}"/>
              </a:ext>
            </a:extLst>
          </p:cNvPr>
          <p:cNvSpPr/>
          <p:nvPr/>
        </p:nvSpPr>
        <p:spPr>
          <a:xfrm rot="16200000">
            <a:off x="1900145" y="1967123"/>
            <a:ext cx="553998" cy="4354288"/>
          </a:xfrm>
          <a:prstGeom prst="trapezoid">
            <a:avLst>
              <a:gd name="adj" fmla="val 12476"/>
            </a:avLst>
          </a:prstGeom>
          <a:solidFill>
            <a:srgbClr val="3FB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99">
              <a:solidFill>
                <a:srgbClr val="FED304"/>
              </a:solidFill>
            </a:endParaRPr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9937FC33-E033-4E05-A378-1EEF9F47C881}"/>
              </a:ext>
            </a:extLst>
          </p:cNvPr>
          <p:cNvSpPr/>
          <p:nvPr/>
        </p:nvSpPr>
        <p:spPr>
          <a:xfrm>
            <a:off x="117838" y="3987130"/>
            <a:ext cx="39907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defRPr/>
            </a:pPr>
            <a:r>
              <a:rPr lang="pl-PL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WZAJEMNA UCZNIOWSKA OCENA</a:t>
            </a:r>
          </a:p>
        </p:txBody>
      </p:sp>
    </p:spTree>
    <p:extLst>
      <p:ext uri="{BB962C8B-B14F-4D97-AF65-F5344CB8AC3E}">
        <p14:creationId xmlns:p14="http://schemas.microsoft.com/office/powerpoint/2010/main" val="18630203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apez 4">
            <a:extLst>
              <a:ext uri="{FF2B5EF4-FFF2-40B4-BE49-F238E27FC236}">
                <a16:creationId xmlns:a16="http://schemas.microsoft.com/office/drawing/2014/main" id="{13DBD9CA-D8F0-4E00-90DF-B40F6A269911}"/>
              </a:ext>
            </a:extLst>
          </p:cNvPr>
          <p:cNvSpPr/>
          <p:nvPr/>
        </p:nvSpPr>
        <p:spPr>
          <a:xfrm rot="16200000" flipV="1">
            <a:off x="1920522" y="-1020982"/>
            <a:ext cx="940818" cy="4781861"/>
          </a:xfrm>
          <a:prstGeom prst="trapezoid">
            <a:avLst>
              <a:gd name="adj" fmla="val 12476"/>
            </a:avLst>
          </a:prstGeom>
          <a:solidFill>
            <a:srgbClr val="0765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99">
              <a:solidFill>
                <a:srgbClr val="F8AD1C"/>
              </a:solidFill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56344" y="143227"/>
            <a:ext cx="283403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SCENARIUSZ LEKCJI</a:t>
            </a:r>
          </a:p>
          <a:p>
            <a:pPr lvl="0">
              <a:defRPr/>
            </a:pPr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KLASY I-II SZKOŁY ŚREDNIEJ</a:t>
            </a:r>
          </a:p>
        </p:txBody>
      </p:sp>
      <p:sp>
        <p:nvSpPr>
          <p:cNvPr id="7" name="pole tekstowe 4">
            <a:extLst>
              <a:ext uri="{FF2B5EF4-FFF2-40B4-BE49-F238E27FC236}">
                <a16:creationId xmlns:a16="http://schemas.microsoft.com/office/drawing/2014/main" id="{EE1071E8-3C9E-430C-A0F1-57929E3BAFA7}"/>
              </a:ext>
            </a:extLst>
          </p:cNvPr>
          <p:cNvSpPr txBox="1"/>
          <p:nvPr/>
        </p:nvSpPr>
        <p:spPr>
          <a:xfrm>
            <a:off x="161708" y="1211675"/>
            <a:ext cx="72584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CZĘŚĆ 3 -  PRZYKŁADOWA KARTA OCEN</a:t>
            </a: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ris Light"/>
              <a:ea typeface="+mn-ea"/>
              <a:cs typeface="+mn-cs"/>
            </a:endParaRPr>
          </a:p>
        </p:txBody>
      </p:sp>
      <p:pic>
        <p:nvPicPr>
          <p:cNvPr id="4" name="Obraz 3" descr="Obraz zawierający zielony, zewnętrzne&#10;&#10;Opis wygenerowany automatycznie">
            <a:extLst>
              <a:ext uri="{FF2B5EF4-FFF2-40B4-BE49-F238E27FC236}">
                <a16:creationId xmlns:a16="http://schemas.microsoft.com/office/drawing/2014/main" id="{A5E54F83-9F9C-4C64-A5A3-6CAFF40F7C6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0983" y="1857292"/>
            <a:ext cx="5975550" cy="5295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3191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apez 3">
            <a:extLst>
              <a:ext uri="{FF2B5EF4-FFF2-40B4-BE49-F238E27FC236}">
                <a16:creationId xmlns:a16="http://schemas.microsoft.com/office/drawing/2014/main" id="{C2AFD6BC-95EE-4B01-9236-D0C96CDC4588}"/>
              </a:ext>
            </a:extLst>
          </p:cNvPr>
          <p:cNvSpPr/>
          <p:nvPr/>
        </p:nvSpPr>
        <p:spPr>
          <a:xfrm rot="16200000" flipV="1">
            <a:off x="2969835" y="-2020275"/>
            <a:ext cx="940818" cy="6880485"/>
          </a:xfrm>
          <a:prstGeom prst="trapezoid">
            <a:avLst>
              <a:gd name="adj" fmla="val 12476"/>
            </a:avLst>
          </a:prstGeom>
          <a:solidFill>
            <a:srgbClr val="0765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99">
              <a:solidFill>
                <a:srgbClr val="F8AD1C"/>
              </a:solidFill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56344" y="143227"/>
            <a:ext cx="283403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SCENARIUSZ LEKCJI</a:t>
            </a:r>
          </a:p>
          <a:p>
            <a:pPr lvl="0">
              <a:defRPr/>
            </a:pPr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KLASY I-II SZKOŁY ŚREDNIEJ</a:t>
            </a:r>
          </a:p>
        </p:txBody>
      </p:sp>
      <p:sp>
        <p:nvSpPr>
          <p:cNvPr id="7" name="pole tekstowe 4">
            <a:extLst>
              <a:ext uri="{FF2B5EF4-FFF2-40B4-BE49-F238E27FC236}">
                <a16:creationId xmlns:a16="http://schemas.microsoft.com/office/drawing/2014/main" id="{EE1071E8-3C9E-430C-A0F1-57929E3BAFA7}"/>
              </a:ext>
            </a:extLst>
          </p:cNvPr>
          <p:cNvSpPr txBox="1"/>
          <p:nvPr/>
        </p:nvSpPr>
        <p:spPr>
          <a:xfrm>
            <a:off x="530479" y="2142710"/>
            <a:ext cx="6107388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Nauczyciel podsumowuje z uczniami informacje, które pojawiły się podczas omawiania folderów. Dzieli tablicę na dwie części, opisując </a:t>
            </a:r>
          </a:p>
          <a:p>
            <a:pPr lvl="0"/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je następująco:</a:t>
            </a:r>
          </a:p>
          <a:p>
            <a:pPr lvl="0"/>
            <a:endParaRPr lang="pl-PL" sz="1400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/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• Co mogę zrobić sam?</a:t>
            </a:r>
          </a:p>
          <a:p>
            <a:pPr lvl="0"/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• Co mogę zrobić we współpracy z innymi?</a:t>
            </a:r>
          </a:p>
          <a:p>
            <a:pPr lvl="0"/>
            <a:endParaRPr lang="pl-PL" sz="1400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/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Nauczyciel przyporządkowuje wymieniane przez uczniów działania </a:t>
            </a:r>
          </a:p>
          <a:p>
            <a:pPr lvl="0"/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 jednej z dwóch kategorii.</a:t>
            </a:r>
          </a:p>
          <a:p>
            <a:pPr lvl="0"/>
            <a:endParaRPr lang="pl-PL" sz="1400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/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 stworzeniu dwóch powyższych list działań nauczyciel zadaje prowokacyjne pytanie:</a:t>
            </a:r>
          </a:p>
          <a:p>
            <a:pPr lvl="0"/>
            <a:endParaRPr lang="pl-PL" sz="1400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/>
            <a:r>
              <a:rPr lang="pl-PL" sz="1400" i="1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Która z rubryk jest ważniejsza? To, co mogę zrobić sam, czy to, co mogę zrobić we współpracy z innymi?</a:t>
            </a:r>
          </a:p>
          <a:p>
            <a:pPr lvl="0"/>
            <a:endParaRPr lang="pl-PL" sz="1400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/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Nauczyciel moderuje dyskusję, starając się pokazać uczniom, że oba pola tablicy dopełniają się – musimy zacząć od siebie, ale to współpraca z innymi powoduje, że nasze działania zyskują znaczenie w szerszym wymiarze i są w stanie zmienić otaczającą rzeczywistość.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ris Light"/>
              <a:ea typeface="+mn-ea"/>
              <a:cs typeface="+mn-cs"/>
            </a:endParaRP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0A6948E4-CD0D-4F16-8828-2539B1CF3D25}"/>
              </a:ext>
            </a:extLst>
          </p:cNvPr>
          <p:cNvSpPr/>
          <p:nvPr/>
        </p:nvSpPr>
        <p:spPr>
          <a:xfrm>
            <a:off x="173641" y="1256105"/>
            <a:ext cx="71561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l-PL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CZĘŚĆ 4 -  FAZA PODSUMOWANIA (5 min.)</a:t>
            </a:r>
            <a:endParaRPr lang="pl-PL" sz="1600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A8289A16-777D-4D58-8C84-0BB7A0B704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0487" y="2760114"/>
            <a:ext cx="3014478" cy="2987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0827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F2A15598-4EE2-4D1A-972F-08C862027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3964F-F658-4E31-8C47-35615D1B39CC}" type="slidenum">
              <a:rPr lang="pl-PL" smtClean="0"/>
              <a:t>9</a:t>
            </a:fld>
            <a:endParaRPr lang="pl-PL" dirty="0"/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5DB85A5C-BACD-40EA-A294-8364266DD55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1" y="0"/>
            <a:ext cx="10687191" cy="7235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26767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Niestandardowy 1">
      <a:majorFont>
        <a:latin typeface="Neris Light"/>
        <a:ea typeface=""/>
        <a:cs typeface=""/>
      </a:majorFont>
      <a:minorFont>
        <a:latin typeface="Neris Light"/>
        <a:ea typeface=""/>
        <a:cs typeface="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5834</TotalTime>
  <Words>1065</Words>
  <Application>Microsoft Office PowerPoint</Application>
  <PresentationFormat>Niestandardowy</PresentationFormat>
  <Paragraphs>140</Paragraphs>
  <Slides>9</Slides>
  <Notes>8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9</vt:i4>
      </vt:variant>
    </vt:vector>
  </HeadingPairs>
  <TitlesOfParts>
    <vt:vector size="15" baseType="lpstr">
      <vt:lpstr>Arial</vt:lpstr>
      <vt:lpstr>Calibri</vt:lpstr>
      <vt:lpstr>Neris Light</vt:lpstr>
      <vt:lpstr>Open Sans</vt:lpstr>
      <vt:lpstr>Open Sans ExtraBold</vt:lpstr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Gosia</dc:creator>
  <cp:lastModifiedBy>Justyna Błasiak</cp:lastModifiedBy>
  <cp:revision>485</cp:revision>
  <cp:lastPrinted>2017-07-27T10:22:28Z</cp:lastPrinted>
  <dcterms:created xsi:type="dcterms:W3CDTF">2017-07-11T18:57:05Z</dcterms:created>
  <dcterms:modified xsi:type="dcterms:W3CDTF">2019-12-09T14:22:15Z</dcterms:modified>
</cp:coreProperties>
</file>