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7"/>
  </p:notesMasterIdLst>
  <p:handoutMasterIdLst>
    <p:handoutMasterId r:id="rId18"/>
  </p:handoutMasterIdLst>
  <p:sldIdLst>
    <p:sldId id="352" r:id="rId2"/>
    <p:sldId id="601" r:id="rId3"/>
    <p:sldId id="602" r:id="rId4"/>
    <p:sldId id="603" r:id="rId5"/>
    <p:sldId id="604" r:id="rId6"/>
    <p:sldId id="612" r:id="rId7"/>
    <p:sldId id="613" r:id="rId8"/>
    <p:sldId id="605" r:id="rId9"/>
    <p:sldId id="606" r:id="rId10"/>
    <p:sldId id="614" r:id="rId11"/>
    <p:sldId id="615" r:id="rId12"/>
    <p:sldId id="616" r:id="rId13"/>
    <p:sldId id="610" r:id="rId14"/>
    <p:sldId id="611" r:id="rId15"/>
    <p:sldId id="617" r:id="rId16"/>
  </p:sldIdLst>
  <p:sldSz cx="10691813" cy="723582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3" userDrawn="1">
          <p15:clr>
            <a:srgbClr val="A4A3A4"/>
          </p15:clr>
        </p15:guide>
        <p15:guide id="2" pos="324" userDrawn="1">
          <p15:clr>
            <a:srgbClr val="A4A3A4"/>
          </p15:clr>
        </p15:guide>
        <p15:guide id="3" pos="649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zena" initials="M" lastIdx="5" clrIdx="0">
    <p:extLst>
      <p:ext uri="{19B8F6BF-5375-455C-9EA6-DF929625EA0E}">
        <p15:presenceInfo xmlns:p15="http://schemas.microsoft.com/office/powerpoint/2012/main" userId="Marzena" providerId="None"/>
      </p:ext>
    </p:extLst>
  </p:cmAuthor>
  <p:cmAuthor id="2" name="Daniel Bielański" initials="DB" lastIdx="1" clrIdx="1">
    <p:extLst>
      <p:ext uri="{19B8F6BF-5375-455C-9EA6-DF929625EA0E}">
        <p15:presenceInfo xmlns:p15="http://schemas.microsoft.com/office/powerpoint/2012/main" userId="Daniel Bielańs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548"/>
    <a:srgbClr val="48B850"/>
    <a:srgbClr val="FFFFFF"/>
    <a:srgbClr val="0765A8"/>
    <a:srgbClr val="0055C2"/>
    <a:srgbClr val="0D4DA1"/>
    <a:srgbClr val="0062AB"/>
    <a:srgbClr val="FDD502"/>
    <a:srgbClr val="41B54B"/>
    <a:srgbClr val="4867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41" autoAdjust="0"/>
    <p:restoredTop sz="94249" autoAdjust="0"/>
  </p:normalViewPr>
  <p:slideViewPr>
    <p:cSldViewPr snapToGrid="0">
      <p:cViewPr varScale="1">
        <p:scale>
          <a:sx n="75" d="100"/>
          <a:sy n="75" d="100"/>
        </p:scale>
        <p:origin x="948" y="60"/>
      </p:cViewPr>
      <p:guideLst>
        <p:guide orient="horz" pos="1633"/>
        <p:guide pos="324"/>
        <p:guide pos="64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094FCFAB-DAE1-4AC8-B4FD-AA77AC8C0D23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039EA472-BB6D-4360-9949-754EE14916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06248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16449FB3-6E98-4DB5-80BE-94B1E5BD4D6E}" type="datetimeFigureOut">
              <a:rPr lang="pl-PL" smtClean="0"/>
              <a:t>09.12.2019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1241425"/>
            <a:ext cx="49466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29" tIns="45714" rIns="91429" bIns="45714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FDCAECB9-80B3-4022-A1D0-01F55911684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7356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925513" y="1241425"/>
            <a:ext cx="4946650" cy="3349625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CAECB9-80B3-4022-A1D0-01F55911684C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38210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462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73413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210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4974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1075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6067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7711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99470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7645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5667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8473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1750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Bańki, ich</a:t>
            </a:r>
            <a:r>
              <a:rPr lang="pl-PL" baseline="0" dirty="0"/>
              <a:t> lekkość, wskazuje na łatwość w </a:t>
            </a:r>
          </a:p>
          <a:p>
            <a:endParaRPr lang="pl-PL" baseline="0" dirty="0"/>
          </a:p>
          <a:p>
            <a:r>
              <a:rPr lang="pl-PL" baseline="0" dirty="0"/>
              <a:t>Przeciwwaga dla ciężkości smogu</a:t>
            </a:r>
          </a:p>
          <a:p>
            <a:r>
              <a:rPr lang="pl-PL" baseline="0" dirty="0"/>
              <a:t>Bańki pozytywnych rozwiązań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CAECB9-80B3-4022-A1D0-01F55911684C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5448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184197"/>
            <a:ext cx="9088041" cy="2519139"/>
          </a:xfrm>
        </p:spPr>
        <p:txBody>
          <a:bodyPr anchor="b"/>
          <a:lstStyle>
            <a:lvl1pPr algn="ctr"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800484"/>
            <a:ext cx="8018860" cy="1746982"/>
          </a:xfrm>
        </p:spPr>
        <p:txBody>
          <a:bodyPr/>
          <a:lstStyle>
            <a:lvl1pPr marL="0" indent="0" algn="ctr">
              <a:buNone/>
              <a:defRPr sz="2532"/>
            </a:lvl1pPr>
            <a:lvl2pPr marL="482392" indent="0" algn="ctr">
              <a:buNone/>
              <a:defRPr sz="2110"/>
            </a:lvl2pPr>
            <a:lvl3pPr marL="964783" indent="0" algn="ctr">
              <a:buNone/>
              <a:defRPr sz="1899"/>
            </a:lvl3pPr>
            <a:lvl4pPr marL="1447175" indent="0" algn="ctr">
              <a:buNone/>
              <a:defRPr sz="1688"/>
            </a:lvl4pPr>
            <a:lvl5pPr marL="1929567" indent="0" algn="ctr">
              <a:buNone/>
              <a:defRPr sz="1688"/>
            </a:lvl5pPr>
            <a:lvl6pPr marL="2411959" indent="0" algn="ctr">
              <a:buNone/>
              <a:defRPr sz="1688"/>
            </a:lvl6pPr>
            <a:lvl7pPr marL="2894350" indent="0" algn="ctr">
              <a:buNone/>
              <a:defRPr sz="1688"/>
            </a:lvl7pPr>
            <a:lvl8pPr marL="3376742" indent="0" algn="ctr">
              <a:buNone/>
              <a:defRPr sz="1688"/>
            </a:lvl8pPr>
            <a:lvl9pPr marL="3859134" indent="0" algn="ctr">
              <a:buNone/>
              <a:defRPr sz="1688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BBABA-706D-4028-8D65-E6AD339448A3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62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FF19E-10A9-4745-B0B2-63AE9249B3EE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775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385241"/>
            <a:ext cx="2305422" cy="6132027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385241"/>
            <a:ext cx="6782619" cy="6132027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998A5-7B0D-4AEE-8647-31EC12EE4100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10004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55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 userDrawn="1"/>
        </p:nvSpPr>
        <p:spPr>
          <a:xfrm>
            <a:off x="0" y="6802494"/>
            <a:ext cx="10691813" cy="433332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94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3B879-E654-4F0A-9A95-ACF90C9CE78E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6706539"/>
            <a:ext cx="1454362" cy="385241"/>
          </a:xfrm>
        </p:spPr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7477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03933"/>
            <a:ext cx="9221689" cy="3009902"/>
          </a:xfrm>
        </p:spPr>
        <p:txBody>
          <a:bodyPr anchor="b"/>
          <a:lstStyle>
            <a:lvl1pPr>
              <a:defRPr sz="6331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4842310"/>
            <a:ext cx="9221689" cy="1582836"/>
          </a:xfrm>
        </p:spPr>
        <p:txBody>
          <a:bodyPr/>
          <a:lstStyle>
            <a:lvl1pPr marL="0" indent="0">
              <a:buNone/>
              <a:defRPr sz="2532">
                <a:solidFill>
                  <a:schemeClr val="tx1"/>
                </a:solidFill>
              </a:defRPr>
            </a:lvl1pPr>
            <a:lvl2pPr marL="482392" indent="0">
              <a:buNone/>
              <a:defRPr sz="2110">
                <a:solidFill>
                  <a:schemeClr val="tx1">
                    <a:tint val="75000"/>
                  </a:schemeClr>
                </a:solidFill>
              </a:defRPr>
            </a:lvl2pPr>
            <a:lvl3pPr marL="964783" indent="0">
              <a:buNone/>
              <a:defRPr sz="1899">
                <a:solidFill>
                  <a:schemeClr val="tx1">
                    <a:tint val="75000"/>
                  </a:schemeClr>
                </a:solidFill>
              </a:defRPr>
            </a:lvl3pPr>
            <a:lvl4pPr marL="1447175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4pPr>
            <a:lvl5pPr marL="1929567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5pPr>
            <a:lvl6pPr marL="2411959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6pPr>
            <a:lvl7pPr marL="2894350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7pPr>
            <a:lvl8pPr marL="3376742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8pPr>
            <a:lvl9pPr marL="3859134" indent="0">
              <a:buNone/>
              <a:defRPr sz="1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3EA92-4555-4E15-9549-831BED817D78}" type="datetime1">
              <a:rPr lang="pl-PL" smtClean="0"/>
              <a:t>09.12.2019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675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1926204"/>
            <a:ext cx="4544021" cy="459106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43C3B-DBB1-460B-9FAC-C910FC62825E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277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385242"/>
            <a:ext cx="9221689" cy="1398592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773783"/>
            <a:ext cx="4523137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643086"/>
            <a:ext cx="4523137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773783"/>
            <a:ext cx="4545413" cy="869303"/>
          </a:xfrm>
        </p:spPr>
        <p:txBody>
          <a:bodyPr anchor="b"/>
          <a:lstStyle>
            <a:lvl1pPr marL="0" indent="0">
              <a:buNone/>
              <a:defRPr sz="2532" b="1"/>
            </a:lvl1pPr>
            <a:lvl2pPr marL="482392" indent="0">
              <a:buNone/>
              <a:defRPr sz="2110" b="1"/>
            </a:lvl2pPr>
            <a:lvl3pPr marL="964783" indent="0">
              <a:buNone/>
              <a:defRPr sz="1899" b="1"/>
            </a:lvl3pPr>
            <a:lvl4pPr marL="1447175" indent="0">
              <a:buNone/>
              <a:defRPr sz="1688" b="1"/>
            </a:lvl4pPr>
            <a:lvl5pPr marL="1929567" indent="0">
              <a:buNone/>
              <a:defRPr sz="1688" b="1"/>
            </a:lvl5pPr>
            <a:lvl6pPr marL="2411959" indent="0">
              <a:buNone/>
              <a:defRPr sz="1688" b="1"/>
            </a:lvl6pPr>
            <a:lvl7pPr marL="2894350" indent="0">
              <a:buNone/>
              <a:defRPr sz="1688" b="1"/>
            </a:lvl7pPr>
            <a:lvl8pPr marL="3376742" indent="0">
              <a:buNone/>
              <a:defRPr sz="1688" b="1"/>
            </a:lvl8pPr>
            <a:lvl9pPr marL="3859134" indent="0">
              <a:buNone/>
              <a:defRPr sz="1688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643086"/>
            <a:ext cx="4545413" cy="388758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BB2C7-6680-499E-89CA-C9E9F281F87D}" type="datetime1">
              <a:rPr lang="pl-PL" smtClean="0"/>
              <a:t>09.12.2019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38163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429B1-D109-4D3F-948C-89532D15D3F8}" type="datetime1">
              <a:rPr lang="pl-PL" smtClean="0"/>
              <a:t>09.12.2019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40912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0AD0-78A7-4230-8AFF-69C6CBECF43E}" type="datetime1">
              <a:rPr lang="pl-PL" smtClean="0"/>
              <a:t>09.12.2019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195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41826"/>
            <a:ext cx="5412730" cy="5142126"/>
          </a:xfrm>
        </p:spPr>
        <p:txBody>
          <a:bodyPr/>
          <a:lstStyle>
            <a:lvl1pPr>
              <a:defRPr sz="3376"/>
            </a:lvl1pPr>
            <a:lvl2pPr>
              <a:defRPr sz="2954"/>
            </a:lvl2pPr>
            <a:lvl3pPr>
              <a:defRPr sz="2532"/>
            </a:lvl3pPr>
            <a:lvl4pPr>
              <a:defRPr sz="2110"/>
            </a:lvl4pPr>
            <a:lvl5pPr>
              <a:defRPr sz="2110"/>
            </a:lvl5pPr>
            <a:lvl6pPr>
              <a:defRPr sz="2110"/>
            </a:lvl6pPr>
            <a:lvl7pPr>
              <a:defRPr sz="2110"/>
            </a:lvl7pPr>
            <a:lvl8pPr>
              <a:defRPr sz="2110"/>
            </a:lvl8pPr>
            <a:lvl9pPr>
              <a:defRPr sz="211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C931-4CB0-47E3-9562-4266670ECE95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1380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82388"/>
            <a:ext cx="3448388" cy="1688359"/>
          </a:xfrm>
        </p:spPr>
        <p:txBody>
          <a:bodyPr anchor="b"/>
          <a:lstStyle>
            <a:lvl1pPr>
              <a:defRPr sz="3376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41826"/>
            <a:ext cx="5412730" cy="5142126"/>
          </a:xfrm>
        </p:spPr>
        <p:txBody>
          <a:bodyPr anchor="t"/>
          <a:lstStyle>
            <a:lvl1pPr marL="0" indent="0">
              <a:buNone/>
              <a:defRPr sz="3376"/>
            </a:lvl1pPr>
            <a:lvl2pPr marL="482392" indent="0">
              <a:buNone/>
              <a:defRPr sz="2954"/>
            </a:lvl2pPr>
            <a:lvl3pPr marL="964783" indent="0">
              <a:buNone/>
              <a:defRPr sz="2532"/>
            </a:lvl3pPr>
            <a:lvl4pPr marL="1447175" indent="0">
              <a:buNone/>
              <a:defRPr sz="2110"/>
            </a:lvl4pPr>
            <a:lvl5pPr marL="1929567" indent="0">
              <a:buNone/>
              <a:defRPr sz="2110"/>
            </a:lvl5pPr>
            <a:lvl6pPr marL="2411959" indent="0">
              <a:buNone/>
              <a:defRPr sz="2110"/>
            </a:lvl6pPr>
            <a:lvl7pPr marL="2894350" indent="0">
              <a:buNone/>
              <a:defRPr sz="2110"/>
            </a:lvl7pPr>
            <a:lvl8pPr marL="3376742" indent="0">
              <a:buNone/>
              <a:defRPr sz="2110"/>
            </a:lvl8pPr>
            <a:lvl9pPr marL="3859134" indent="0">
              <a:buNone/>
              <a:defRPr sz="211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170748"/>
            <a:ext cx="3448388" cy="4021578"/>
          </a:xfrm>
        </p:spPr>
        <p:txBody>
          <a:bodyPr/>
          <a:lstStyle>
            <a:lvl1pPr marL="0" indent="0">
              <a:buNone/>
              <a:defRPr sz="1688"/>
            </a:lvl1pPr>
            <a:lvl2pPr marL="482392" indent="0">
              <a:buNone/>
              <a:defRPr sz="1477"/>
            </a:lvl2pPr>
            <a:lvl3pPr marL="964783" indent="0">
              <a:buNone/>
              <a:defRPr sz="1266"/>
            </a:lvl3pPr>
            <a:lvl4pPr marL="1447175" indent="0">
              <a:buNone/>
              <a:defRPr sz="1055"/>
            </a:lvl4pPr>
            <a:lvl5pPr marL="1929567" indent="0">
              <a:buNone/>
              <a:defRPr sz="1055"/>
            </a:lvl5pPr>
            <a:lvl6pPr marL="2411959" indent="0">
              <a:buNone/>
              <a:defRPr sz="1055"/>
            </a:lvl6pPr>
            <a:lvl7pPr marL="2894350" indent="0">
              <a:buNone/>
              <a:defRPr sz="1055"/>
            </a:lvl7pPr>
            <a:lvl8pPr marL="3376742" indent="0">
              <a:buNone/>
              <a:defRPr sz="1055"/>
            </a:lvl8pPr>
            <a:lvl9pPr marL="3859134" indent="0">
              <a:buNone/>
              <a:defRPr sz="1055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34BFE-D77D-47FA-AB87-21A28677240D}" type="datetime1">
              <a:rPr lang="pl-PL" smtClean="0"/>
              <a:t>09.12.2019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99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385242"/>
            <a:ext cx="9221689" cy="139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926204"/>
            <a:ext cx="9221689" cy="4591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Edytuj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99183-A75C-4BA5-8EF0-363133E0001C}" type="datetime1">
              <a:rPr lang="pl-PL" smtClean="0"/>
              <a:t>09.12.2019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6706539"/>
            <a:ext cx="3608487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6706539"/>
            <a:ext cx="2405658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0555" y="6818846"/>
            <a:ext cx="612694" cy="354202"/>
          </a:xfrm>
          <a:prstGeom prst="rect">
            <a:avLst/>
          </a:prstGeom>
        </p:spPr>
      </p:pic>
      <p:sp>
        <p:nvSpPr>
          <p:cNvPr id="9" name="Symbol zastępczy numeru slajdu 16">
            <a:extLst>
              <a:ext uri="{FF2B5EF4-FFF2-40B4-BE49-F238E27FC236}">
                <a16:creationId xmlns:a16="http://schemas.microsoft.com/office/drawing/2014/main" id="{B8B8F4F9-BC43-4DA4-968C-27997DF72502}"/>
              </a:ext>
            </a:extLst>
          </p:cNvPr>
          <p:cNvSpPr txBox="1">
            <a:spLocks/>
          </p:cNvSpPr>
          <p:nvPr userDrawn="1"/>
        </p:nvSpPr>
        <p:spPr>
          <a:xfrm>
            <a:off x="9951342" y="6743717"/>
            <a:ext cx="464911" cy="3852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43964F-F658-4E31-8C47-35615D1B39CC}" type="slidenum">
              <a:rPr lang="pl-PL" sz="14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/>
              <a:t>‹#›</a:t>
            </a:fld>
            <a:endParaRPr lang="pl-PL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E70B76FC-40BE-4A70-AC85-94F401BA783C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8" y="6703074"/>
            <a:ext cx="387266" cy="388706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DBC4E438-B92E-47C0-9188-BD0F1C0D037F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697" y="6614303"/>
            <a:ext cx="978054" cy="621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60" r:id="rId13"/>
  </p:sldLayoutIdLst>
  <p:hf hdr="0" ftr="0" dt="0"/>
  <p:txStyles>
    <p:titleStyle>
      <a:lvl1pPr algn="l" defTabSz="964783" rtl="0" eaLnBrk="1" latinLnBrk="0" hangingPunct="1">
        <a:lnSpc>
          <a:spcPct val="90000"/>
        </a:lnSpc>
        <a:spcBef>
          <a:spcPct val="0"/>
        </a:spcBef>
        <a:buNone/>
        <a:defRPr sz="4642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41196" indent="-241196" algn="l" defTabSz="964783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4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2358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532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05979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211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88371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170763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653154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3135546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617938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4100330" indent="-241196" algn="l" defTabSz="964783" rtl="0" eaLnBrk="1" latinLnBrk="0" hangingPunct="1">
        <a:lnSpc>
          <a:spcPct val="90000"/>
        </a:lnSpc>
        <a:spcBef>
          <a:spcPts val="528"/>
        </a:spcBef>
        <a:buFont typeface="Arial" panose="020B0604020202020204" pitchFamily="34" charset="0"/>
        <a:buChar char="•"/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1pPr>
      <a:lvl2pPr marL="48239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2pPr>
      <a:lvl3pPr marL="964783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3pPr>
      <a:lvl4pPr marL="1447175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4pPr>
      <a:lvl5pPr marL="1929567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5pPr>
      <a:lvl6pPr marL="2411959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6pPr>
      <a:lvl7pPr marL="2894350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7pPr>
      <a:lvl8pPr marL="3376742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8pPr>
      <a:lvl9pPr marL="3859134" algn="l" defTabSz="964783" rtl="0" eaLnBrk="1" latinLnBrk="0" hangingPunct="1">
        <a:defRPr sz="18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8"/>
          <p:cNvSpPr/>
          <p:nvPr/>
        </p:nvSpPr>
        <p:spPr>
          <a:xfrm>
            <a:off x="0" y="5894859"/>
            <a:ext cx="10691813" cy="123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ymbol zastępczy numeru slajdu 9">
            <a:extLst>
              <a:ext uri="{FF2B5EF4-FFF2-40B4-BE49-F238E27FC236}">
                <a16:creationId xmlns:a16="http://schemas.microsoft.com/office/drawing/2014/main" id="{7286A705-8FB8-4694-BC5D-17FB281AF443}"/>
              </a:ext>
            </a:extLst>
          </p:cNvPr>
          <p:cNvSpPr txBox="1">
            <a:spLocks/>
          </p:cNvSpPr>
          <p:nvPr/>
        </p:nvSpPr>
        <p:spPr>
          <a:xfrm>
            <a:off x="10241740" y="6808899"/>
            <a:ext cx="450073" cy="385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6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EE43964F-F658-4E31-8C47-35615D1B39CC}" type="slidenum">
              <a:rPr lang="pl-PL" smtClean="0"/>
              <a:pPr algn="l"/>
              <a:t>1</a:t>
            </a:fld>
            <a:endParaRPr lang="pl-PL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AA0D84E6-070A-44F8-9EB6-CEE4B94E6B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260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847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24539" y="1620259"/>
            <a:ext cx="1044273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takich słowach Panu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Smogińskimu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nie pozostało nic innego, jak zrobić coś ze swoim długotrwałym zmęczeniem                  i uciążliwym kichaniem. W tym celu udał się do lekarza. Doktor wysłuchał pacjenta, zbadał go, a następnie wręczył receptę.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zdziwiony przeczytał: „CZYSTE POWIETRZE! Dawkowanie bez ograniczeń.”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zdumiony wrócił do domu. Długo myślał nad lekarskimi zaleceniami. W końcu położył się spać. Wiedział,        że jutrzejszy dzień będzie inny niż wszystkie.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obudził się rano podekscytowany. Na tyle, że zapomniał o swoim porannym rytuale – piciu kawy. Szybko ubrał się i zamiast wsiąść do samochodu, wyprowadził z garażu rower. Kiedy pedałował, jadąc do pracy, mijał zdumionych sąsiadów.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Sąsiedzi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byli jeszcze bardziej zdziwieni, kiedy zobaczyli, że wrócił on z pracy z kilkoma niewielkimi sadzonkami. Ich zdumienie sięgnęło szczytu, kiedy zobaczyli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klęczącego w ogródku i sadzącego drzewka.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Następnego ranka sąsiadów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obudziły niezbyt głośne, ale niecodzienne dźwięki. Okazało się, że w domu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zachodzą niezwykłe zmiany.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Wymieniam piec na bardziej ekologiczny! Będzie on produkował znacznie mniej zanieczyszczeń, niż mój poprzedni piec! – krzyknął w stronę jednego z sąsiadów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A to? - spytał jeden z sąsiadów, wskazując na dach.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Montuję na dachu panele fotowoltaiczne!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30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609760" y="-808923"/>
            <a:ext cx="553998" cy="3773519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99" dirty="0">
                <a:solidFill>
                  <a:srgbClr val="FED304"/>
                </a:solidFill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9" y="927812"/>
            <a:ext cx="36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OPOWIADANIE</a:t>
            </a:r>
          </a:p>
        </p:txBody>
      </p:sp>
    </p:spTree>
    <p:extLst>
      <p:ext uri="{BB962C8B-B14F-4D97-AF65-F5344CB8AC3E}">
        <p14:creationId xmlns:p14="http://schemas.microsoft.com/office/powerpoint/2010/main" val="3297061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3980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93186" y="1757158"/>
            <a:ext cx="105054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Foto… Co? – zapytał sąsiad.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Panele fotowoltaiczne. Zresztą nieważne, jak się nazywają! To takie trochę magiczne panele. Zamieniają one słońce – tak, słońce! – na prąd, dzięki któremu w naszym domu świecą lampy, działa pralka czy zmywarka. Wyobrażacie to sobie? Słońce przecież świeci zawsze i jest całkowicie za darmo! To cudownie móc z niego korzystać w taki sposób!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Sąsiadów dziwiły zachowania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Z czasem jednak zaczęli zauważać, że sąsiad nie kicha, rowerowe przejażdżki dodają mu energii, wokół jego domu jakoś przyjemniej pachnie, a i zielone drzewa są nie tylko ładnym, ale          i… uspokajającym elementem krajobrazu. Z czasem w ślady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poszły kolejne osoby – nie tylko jego sąsiedzi, ale i sąsiedzi sąsiadów, a potem sąsiedzi sąsiadów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sąsiadów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tak dalej…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Miasto robiło się coraz bardziej zielone, z ulic zniknęły kłęby ciemnego dymu. Nawet szef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zainspirował się działaniami swojego pracownika! W kominach fabryki zostały zamontowane specjalne filtry, dzięki którym czarny dym zamienił się w biały. Teraz z kominów nie wydobywały się już zanieczyszczenia, a tylko nieszkodliwa para wodna.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Burmistrz miasta widząc, że jego miasto staje się coraz ładniejsze, czystsze, a jego mieszkańcy szczęśliwsi, odznaczył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orderem Strażnika pozytywnej atmosfery. W krótkim przemówieniu tak podsumował działania naszego bohatera: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nie tylko zrobił wiele, aby poprawić jakość powietrza w naszym mieście. Zainspirował również inne osoby     do zmian, a to bardzo ważne. Nawet najmniejsze działania każdego z nas mają znaczenie, jednak jeśli jest ich odpowiednio dużo, zbliżamy się do prawdziwego sukcesu – czystego, zdrowego i przyjaznego nam wszystkim miasta!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30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609760" y="-808923"/>
            <a:ext cx="553998" cy="3773519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99" dirty="0">
                <a:solidFill>
                  <a:srgbClr val="FED304"/>
                </a:solidFill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9" y="927812"/>
            <a:ext cx="36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OPOWIADANIE</a:t>
            </a:r>
          </a:p>
        </p:txBody>
      </p:sp>
    </p:spTree>
    <p:extLst>
      <p:ext uri="{BB962C8B-B14F-4D97-AF65-F5344CB8AC3E}">
        <p14:creationId xmlns:p14="http://schemas.microsoft.com/office/powerpoint/2010/main" val="2361009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13DBD9CA-D8F0-4E00-90DF-B40F6A269911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1609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25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</a:t>
            </a:r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4532A25-F59D-49E8-8076-F34FA2202DFD}"/>
              </a:ext>
            </a:extLst>
          </p:cNvPr>
          <p:cNvSpPr/>
          <p:nvPr/>
        </p:nvSpPr>
        <p:spPr>
          <a:xfrm>
            <a:off x="252814" y="2077834"/>
            <a:ext cx="75054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 uczniów o zgromadzenie rysunków w widocznym dla wszystkich miejscu (położenie na podłodze, przyczepienie do tablicy za pomocą magnesów). Następnie rysunki zostają wspólnie omówione.  Nauczyciel zadaje pomocnicze pytania, np.: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Jaką scenę wybraliście – przed wizytą Pana </a:t>
            </a:r>
            <a:r>
              <a:rPr lang="pl-PL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 lekarza, czy po? Dlaczego?          Co znalazło się na Waszych rysunkach?</a:t>
            </a:r>
          </a:p>
          <a:p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Jakie kolory mają Wasze rysunki? Czy widzicie różnicę między rysunkami przedstawiającymi sceny sprzed przemiany Pana </a:t>
            </a:r>
            <a:r>
              <a:rPr lang="pl-PL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po niej? Na czym polegają te różnice?</a:t>
            </a:r>
          </a:p>
          <a:p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Które rysunki przedstawiają miasto, w którym chcielibyście mieszkać? Dlaczego?</a:t>
            </a: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Jakie działania, które poprawiają czystość powietrza, znalazły się na Waszym rysunku?</a:t>
            </a:r>
          </a:p>
          <a:p>
            <a:endParaRPr lang="pl-PL" sz="1400" i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Dlaczego Pan </a:t>
            </a:r>
            <a:r>
              <a:rPr lang="pl-PL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otrzymał tytuł Strażnika pozytywnej atmosfery, a nie np. Strażnika czystego powietrza? Spójrzcie na ludzi, których narysowaliście. Co udało się poprawić Panu </a:t>
            </a:r>
            <a:r>
              <a:rPr lang="pl-PL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Smogińskiemu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– czy był to tylko stan powietrza? </a:t>
            </a:r>
          </a:p>
        </p:txBody>
      </p:sp>
      <p:cxnSp>
        <p:nvCxnSpPr>
          <p:cNvPr id="4" name="Łącznik prosty ze strzałką 3">
            <a:extLst>
              <a:ext uri="{FF2B5EF4-FFF2-40B4-BE49-F238E27FC236}">
                <a16:creationId xmlns:a16="http://schemas.microsoft.com/office/drawing/2014/main" id="{72560C8A-826A-44E6-BBBA-21EB50E02E61}"/>
              </a:ext>
            </a:extLst>
          </p:cNvPr>
          <p:cNvCxnSpPr/>
          <p:nvPr/>
        </p:nvCxnSpPr>
        <p:spPr>
          <a:xfrm>
            <a:off x="8524240" y="3479058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66AFCCAC-4743-4228-B5D2-C9534567FA18}"/>
              </a:ext>
            </a:extLst>
          </p:cNvPr>
          <p:cNvCxnSpPr>
            <a:cxnSpLocks/>
          </p:cNvCxnSpPr>
          <p:nvPr/>
        </p:nvCxnSpPr>
        <p:spPr>
          <a:xfrm rot="10800000">
            <a:off x="8340077" y="3479058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4B2F6FD9-50A7-41D6-9FFC-3CC8841CE75D}"/>
              </a:ext>
            </a:extLst>
          </p:cNvPr>
          <p:cNvCxnSpPr/>
          <p:nvPr/>
        </p:nvCxnSpPr>
        <p:spPr>
          <a:xfrm>
            <a:off x="7985760" y="4505219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A0F4A904-3247-4EE2-8011-7FD186A092C1}"/>
              </a:ext>
            </a:extLst>
          </p:cNvPr>
          <p:cNvCxnSpPr>
            <a:cxnSpLocks/>
          </p:cNvCxnSpPr>
          <p:nvPr/>
        </p:nvCxnSpPr>
        <p:spPr>
          <a:xfrm rot="10800000">
            <a:off x="7818120" y="4478972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az 12">
            <a:extLst>
              <a:ext uri="{FF2B5EF4-FFF2-40B4-BE49-F238E27FC236}">
                <a16:creationId xmlns:a16="http://schemas.microsoft.com/office/drawing/2014/main" id="{E1BA3287-10A9-4F51-8618-40969DB11D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270" y="2479697"/>
            <a:ext cx="1864683" cy="235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961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apez 3">
            <a:extLst>
              <a:ext uri="{FF2B5EF4-FFF2-40B4-BE49-F238E27FC236}">
                <a16:creationId xmlns:a16="http://schemas.microsoft.com/office/drawing/2014/main" id="{C2AFD6BC-95EE-4B01-9236-D0C96CDC4588}"/>
              </a:ext>
            </a:extLst>
          </p:cNvPr>
          <p:cNvSpPr/>
          <p:nvPr/>
        </p:nvSpPr>
        <p:spPr>
          <a:xfrm rot="16200000" flipV="1">
            <a:off x="2598760" y="-1649199"/>
            <a:ext cx="940818" cy="6138334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50812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10345" y="2196924"/>
            <a:ext cx="62597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ramach podsumowania nauczyciel pyta uczniów, jakie działania mogliby podjąć, aby poprawić jakość powietrza. Prosi o wymienienie zarówno tych czynności, które pojawiły się w opowiadaniu, jak i innych. Nauczyciel moderuje dyskusję, stara się podpowiadać uczniom,                 a jednocześnie zwraca również uwagę na fakt, że większość działań wymaga pomocy dorosłych. Pyta przekornie, co w takim razie mogą zrobić oni – jeszcze bardzo młode osoby?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rozdaje uczniom tekst opowiadania. Mówi też podopiecznym,  że pod tekstem znajdą oni zadanie domowe. Nauczyciel podkreśla,             że zadanie jest trudne – zachęca do tego, aby wykonać je wspólnie                z rodzicami. Na osoby, które wykonają zadanie domowe, czeka nagroda – order Strażnika pozytywnej atmosfery. Na zachętę nauczyciel dodaje,         że jest to ten sam order, który otrzymał Pan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od Burmistrza Miasta.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0A6948E4-CD0D-4F16-8828-2539B1CF3D25}"/>
              </a:ext>
            </a:extLst>
          </p:cNvPr>
          <p:cNvSpPr/>
          <p:nvPr/>
        </p:nvSpPr>
        <p:spPr>
          <a:xfrm>
            <a:off x="173641" y="1256105"/>
            <a:ext cx="7156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4 -  FAZA PODSUMOWANIA (5 min.)</a:t>
            </a:r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D6FFFB4C-BC9F-4AA8-819B-7230BF5D4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467" y="2196924"/>
            <a:ext cx="3755136" cy="39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452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1368202A-7D22-4D99-B6BE-1DA65989530B}"/>
              </a:ext>
            </a:extLst>
          </p:cNvPr>
          <p:cNvSpPr/>
          <p:nvPr/>
        </p:nvSpPr>
        <p:spPr>
          <a:xfrm rot="16200000" flipV="1">
            <a:off x="2467493" y="-1691560"/>
            <a:ext cx="940818" cy="5862748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0255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0BFEC68C-7AF0-4810-8BE8-70EF2BD98F10}"/>
              </a:ext>
            </a:extLst>
          </p:cNvPr>
          <p:cNvSpPr/>
          <p:nvPr/>
        </p:nvSpPr>
        <p:spPr>
          <a:xfrm>
            <a:off x="161708" y="1055148"/>
            <a:ext cx="3491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5 -  ZADANIE DOMOWE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3BA94269-1F79-493F-9BEB-91475DA1E4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738" y="3202806"/>
            <a:ext cx="1300928" cy="1643513"/>
          </a:xfrm>
          <a:prstGeom prst="rect">
            <a:avLst/>
          </a:prstGeom>
        </p:spPr>
      </p:pic>
      <p:sp>
        <p:nvSpPr>
          <p:cNvPr id="4" name="Prostokąt 3">
            <a:extLst>
              <a:ext uri="{FF2B5EF4-FFF2-40B4-BE49-F238E27FC236}">
                <a16:creationId xmlns:a16="http://schemas.microsoft.com/office/drawing/2014/main" id="{3EEB357A-B74E-4BC1-8FC8-7636DAB33CAF}"/>
              </a:ext>
            </a:extLst>
          </p:cNvPr>
          <p:cNvSpPr/>
          <p:nvPr/>
        </p:nvSpPr>
        <p:spPr>
          <a:xfrm>
            <a:off x="161710" y="1995968"/>
            <a:ext cx="5172024" cy="3028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Propozycja zadania domowego (do zamieszczenia na odwrocie historii o Panu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Smogińskim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Pierwszym krokiem Pana </a:t>
            </a:r>
            <a:r>
              <a:rPr lang="pl-PL" sz="1400" i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było… wyciągnięcie roweru z garażu. Nawet najprostsze czynności mają znaczenie!    A jak w Twoim domu dba się o jakość powietrza? Porozmawiaj                 z rodzicami na ten temat, a to, czego się dowiesz, opowiedz swojej grupie, narysuj lub – jeśli czujesz się na siłach - napisz        z pomocą rodziców!*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spcAft>
                <a:spcPts val="0"/>
              </a:spcAft>
            </a:pPr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*Dzieci w wieku wczesnoszkolnym mogą mieć problem z napisaniem wniosków, stąd wybór – rysunek, krótka wypowiedź ustna lub dla chętnych dzieci - pisemna.</a:t>
            </a:r>
            <a:endParaRPr lang="pl-PL" sz="12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AC65BE24-DFA2-46B0-90BC-7B5B1DAB12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2376" y="5190790"/>
            <a:ext cx="940820" cy="940820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ED73C98F-4556-4413-B436-F74A0F75333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241" y="2180634"/>
            <a:ext cx="940820" cy="940820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7A6D3C6D-149B-42FF-ADD7-0761BDCEFAC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6683" y="3772769"/>
            <a:ext cx="940820" cy="940820"/>
          </a:xfrm>
          <a:prstGeom prst="rect">
            <a:avLst/>
          </a:prstGeom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7598D919-B624-4081-A2D7-369E12E66CD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826" y="3772769"/>
            <a:ext cx="940820" cy="940820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91EBFEAA-5B74-4B97-9E32-521B38C7593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918" y="2180634"/>
            <a:ext cx="940820" cy="94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61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51AA8CA-5192-474A-B996-4ABD2D3FD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3964F-F658-4E31-8C47-35615D1B39CC}" type="slidenum">
              <a:rPr lang="pl-PL" smtClean="0"/>
              <a:t>15</a:t>
            </a:fld>
            <a:endParaRPr lang="pl-PL" dirty="0"/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D67468EA-4025-4334-BCCE-81AB79FC25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" y="0"/>
            <a:ext cx="10687191" cy="723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C2C6C95C-7AF1-42D5-8392-7A09E2CFA327}"/>
              </a:ext>
            </a:extLst>
          </p:cNvPr>
          <p:cNvSpPr/>
          <p:nvPr/>
        </p:nvSpPr>
        <p:spPr>
          <a:xfrm rot="16200000" flipV="1">
            <a:off x="4296822" y="-3565164"/>
            <a:ext cx="940818" cy="9534459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5504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8" name="pole tekstowe 5">
            <a:extLst>
              <a:ext uri="{FF2B5EF4-FFF2-40B4-BE49-F238E27FC236}">
                <a16:creationId xmlns:a16="http://schemas.microsoft.com/office/drawing/2014/main" id="{AEFBDA5E-CB59-4B4A-B73D-EA6B3110D855}"/>
              </a:ext>
            </a:extLst>
          </p:cNvPr>
          <p:cNvSpPr txBox="1"/>
          <p:nvPr/>
        </p:nvSpPr>
        <p:spPr>
          <a:xfrm>
            <a:off x="590915" y="1017399"/>
            <a:ext cx="8943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Scenariusz lekcji dla uczniów klas I-II szkoły podstawowej</a:t>
            </a:r>
            <a:endParaRPr kumimoji="0" lang="pl-PL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ole tekstowe 4">
            <a:extLst>
              <a:ext uri="{FF2B5EF4-FFF2-40B4-BE49-F238E27FC236}">
                <a16:creationId xmlns:a16="http://schemas.microsoft.com/office/drawing/2014/main" id="{1C19E929-D598-49F8-8F1B-6A56B552E3A4}"/>
              </a:ext>
            </a:extLst>
          </p:cNvPr>
          <p:cNvSpPr txBox="1"/>
          <p:nvPr/>
        </p:nvSpPr>
        <p:spPr>
          <a:xfrm>
            <a:off x="262762" y="1934608"/>
            <a:ext cx="936383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Temat: O tym, jak Pan </a:t>
            </a:r>
            <a:r>
              <a:rPr lang="pl-PL" sz="16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atmosfery.</a:t>
            </a:r>
          </a:p>
          <a:p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 główny: 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Uświadomienie potrzeby zarówno stosowania, jak i propagowania dobrych praktyk   z zakresu poprawy jakości powietrza. </a:t>
            </a:r>
          </a:p>
          <a:p>
            <a:endParaRPr lang="pl-PL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ogólne: </a:t>
            </a:r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Zwrócenie uwagi na istotność problemu zanieczyszczeń dla każdego z nas. Wskazanie działań, które poprawiają stan powietrza. Uświadomienie podejmowania działań kolejno w jednostkowym i społecznym wymiarze. </a:t>
            </a:r>
          </a:p>
          <a:p>
            <a:endParaRPr lang="pl-PL" sz="16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 szczegółowe:</a:t>
            </a:r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Uczeń potrafi:</a:t>
            </a: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własnymi słowami wytłumaczyć, dlaczego każdy z nas powinien troszczyć się o jakość powietrza;</a:t>
            </a: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podać przykłady „dobrych praktyk” – działań, które poprawiają stan powietrza;</a:t>
            </a:r>
          </a:p>
          <a:p>
            <a:r>
              <a:rPr lang="pl-PL" sz="16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• wskazać na związek między stanem powietrza a naszym samopoczuciem, stanem zdrowia.</a:t>
            </a:r>
          </a:p>
        </p:txBody>
      </p:sp>
    </p:spTree>
    <p:extLst>
      <p:ext uri="{BB962C8B-B14F-4D97-AF65-F5344CB8AC3E}">
        <p14:creationId xmlns:p14="http://schemas.microsoft.com/office/powerpoint/2010/main" val="969182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763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316500" y="2200170"/>
            <a:ext cx="53546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Metody: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Metoda aktywizująca, metoda przekładu </a:t>
            </a:r>
            <a:r>
              <a:rPr lang="pl-PL" sz="1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intersemiotycznego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(tekst-obraz-tekst); pogadanka.</a:t>
            </a:r>
          </a:p>
          <a:p>
            <a:pPr lvl="0"/>
            <a:endParaRPr lang="pl-PL" sz="16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Formy organizacyjne: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Praca indywidualna.</a:t>
            </a:r>
          </a:p>
          <a:p>
            <a:pPr lvl="0"/>
            <a:endParaRPr lang="pl-PL" sz="1600" b="1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b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Środki organizacyjne: 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Tekst drukowany (opowiadanie „O tym, jak Pan </a:t>
            </a:r>
            <a:r>
              <a:rPr lang="pl-PL" sz="16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atmosfery”), taśma/sznurek, czyste kartki papieru.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8D812F-CA93-4618-98D4-3D3CDC80866F}"/>
              </a:ext>
            </a:extLst>
          </p:cNvPr>
          <p:cNvSpPr txBox="1"/>
          <p:nvPr/>
        </p:nvSpPr>
        <p:spPr>
          <a:xfrm>
            <a:off x="6623896" y="2864048"/>
            <a:ext cx="3764288" cy="2062103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Lekcja składa się z 5 części</a:t>
            </a:r>
          </a:p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1. Przygotowanie do lekcji.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2. Faza wstępna. 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3. Faza realizacji. 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4. Faza podsumowania.</a:t>
            </a:r>
          </a:p>
          <a:p>
            <a:pPr lvl="0"/>
            <a:r>
              <a:rPr lang="pl-PL" sz="16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5. Zadanie domowe.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C8E0C789-74FB-4F06-B202-DD4320B523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579" y="1610380"/>
            <a:ext cx="933703" cy="1179581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:a16="http://schemas.microsoft.com/office/drawing/2014/main" id="{2AE62FA3-E47B-427F-8E10-ADC711683C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5733" y="1560133"/>
            <a:ext cx="953107" cy="1204096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B5E38429-99C9-4D00-88F6-1E8502974437}"/>
              </a:ext>
            </a:extLst>
          </p:cNvPr>
          <p:cNvSpPr txBox="1"/>
          <p:nvPr/>
        </p:nvSpPr>
        <p:spPr>
          <a:xfrm>
            <a:off x="6630904" y="4906883"/>
            <a:ext cx="3764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kolejnych stronach omówimy każdą z nich.</a:t>
            </a:r>
          </a:p>
        </p:txBody>
      </p:sp>
    </p:spTree>
    <p:extLst>
      <p:ext uri="{BB962C8B-B14F-4D97-AF65-F5344CB8AC3E}">
        <p14:creationId xmlns:p14="http://schemas.microsoft.com/office/powerpoint/2010/main" val="3659073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32D31E29-E036-4A08-8D24-1D390624E18F}"/>
              </a:ext>
            </a:extLst>
          </p:cNvPr>
          <p:cNvSpPr/>
          <p:nvPr/>
        </p:nvSpPr>
        <p:spPr>
          <a:xfrm rot="16200000" flipV="1">
            <a:off x="1911436" y="-588661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3726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259288" y="2356028"/>
            <a:ext cx="494771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Prośba do uczniów o przyniesienie zestawu kredek          na lekcję.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Wykonanie orderu* Strażnika pozytywnej atmosfery dla każdego z uczniów (wybrana, wygodna dla nauczyciela forma i tworzywo: bibuła, papier kolorowy, wydruk).Propozycja orderu (do wydruku) znajduje się      w </a:t>
            </a:r>
            <a:r>
              <a:rPr lang="pl-PL" sz="1400" i="1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Załączniku do scenariusza dla klas I-II szkoły podstawowej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2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*Order jest propozycją nagrody za wykonanie zadania domowego    i nawiązuje do tematu i narracji lekcji.</a:t>
            </a:r>
          </a:p>
          <a:p>
            <a:pPr lvl="0"/>
            <a:endParaRPr lang="pl-PL" sz="1600" dirty="0">
              <a:solidFill>
                <a:prstClr val="black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B3A10EC-7A09-443D-9009-260BE4705963}"/>
              </a:ext>
            </a:extLst>
          </p:cNvPr>
          <p:cNvSpPr/>
          <p:nvPr/>
        </p:nvSpPr>
        <p:spPr>
          <a:xfrm>
            <a:off x="174622" y="1617604"/>
            <a:ext cx="44869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1 -  PRZYGOTOWANIE DO LEKCJI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648F4D33-1410-4707-B429-EAF15EC37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939" y="1521531"/>
            <a:ext cx="4530630" cy="4467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08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AF8A04C5-C84F-4D77-9A42-66AE54CAD023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491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063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(ok. 10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0AA40CB-684C-4CFC-86F0-6F8AC23CE008}"/>
              </a:ext>
            </a:extLst>
          </p:cNvPr>
          <p:cNvSpPr/>
          <p:nvPr/>
        </p:nvSpPr>
        <p:spPr>
          <a:xfrm>
            <a:off x="161708" y="2042672"/>
            <a:ext cx="6493092" cy="4410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w ramach wstępu organizuje zabawę ruchową.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mówi, że aby zacząć dzisiejszą lekcję, potrzebuje 6-7 ochotników. Spośród dzieci, które się zgłoszą, nauczyciel wybiera jedną osobę i ogłasza, że będzie ona drwalem. Pozostali chętni uczniowie na czas zabawy zamieniają się w drzewa. Nauczyciel rozstawia ich losowo i otacza taśmą/sznurkiem (tak, by „drzewa” wyznaczały granicę „lasu” – przestrzeni otoczonej taśmą/sznurkiem).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Następnie nauczyciel tłumaczy pozostałym dzieciom zasady zabawy.            Na hasło „Idziemy do lasu!” dzieci zajmują przestrzeń wyznaczoną przez drzewa (wewnątrz pętli stworzonej ze sznurka). Z kolei na hasło „Wychodzimy z lasu, idzie drwal!” uczniowie wychodzą z lasu, a ten uczeń, który symbolizuje drwala, symbolicznie ścina wybrane drzewo. Po ścięciu „drzewo” odchodzi na bok, a nauczyciel modyfikuje (zacieśnia) przestrzeń, którą za pomocą taśmy/sznurka tworzą pozostałe „drzewa”. Po tej operacji nauczyciel powtarza komunikat „Idziemy do lasu!”.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Cała operacja jest powtarzana kilkukrotnie, aż przestrzeń lasu zmniejszy się w sposób wyraźny i odczuwalny dla osób „idących do lasu”.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B6BE9D70-0ABC-4982-A759-9FF33B4AF53E}"/>
              </a:ext>
            </a:extLst>
          </p:cNvPr>
          <p:cNvSpPr txBox="1"/>
          <p:nvPr/>
        </p:nvSpPr>
        <p:spPr>
          <a:xfrm>
            <a:off x="7391400" y="3079303"/>
            <a:ext cx="2664433" cy="1077218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MOTYWACJA POPRZEZ AKTYWNOŚĆ RUCHOWĄ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56703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255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509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(ok. 10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8" y="1317999"/>
            <a:ext cx="2263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IDZIEMY DO LASU!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04644B60-7E5D-4438-A563-87F601FBD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73" y="2142066"/>
            <a:ext cx="4196483" cy="4700061"/>
          </a:xfrm>
          <a:prstGeom prst="rect">
            <a:avLst/>
          </a:prstGeom>
        </p:spPr>
      </p:pic>
      <p:pic>
        <p:nvPicPr>
          <p:cNvPr id="13" name="Obraz 12" descr="Obraz zawierający zabawka&#10;&#10;Opis wygenerowany automatycznie">
            <a:extLst>
              <a:ext uri="{FF2B5EF4-FFF2-40B4-BE49-F238E27FC236}">
                <a16:creationId xmlns:a16="http://schemas.microsoft.com/office/drawing/2014/main" id="{5C41C0D5-65E5-43A9-895D-A5BC433B8B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953" y="2062864"/>
            <a:ext cx="4267200" cy="4779264"/>
          </a:xfrm>
          <a:prstGeom prst="rect">
            <a:avLst/>
          </a:prstGeom>
        </p:spPr>
      </p:pic>
      <p:sp>
        <p:nvSpPr>
          <p:cNvPr id="14" name="Trapez 13">
            <a:extLst>
              <a:ext uri="{FF2B5EF4-FFF2-40B4-BE49-F238E27FC236}">
                <a16:creationId xmlns:a16="http://schemas.microsoft.com/office/drawing/2014/main" id="{880B8D58-6DF6-4664-9DCB-64FA031245D2}"/>
              </a:ext>
            </a:extLst>
          </p:cNvPr>
          <p:cNvSpPr/>
          <p:nvPr/>
        </p:nvSpPr>
        <p:spPr>
          <a:xfrm rot="16200000" flipV="1">
            <a:off x="1611066" y="-323850"/>
            <a:ext cx="553997" cy="3776135"/>
          </a:xfrm>
          <a:prstGeom prst="trapezoid">
            <a:avLst>
              <a:gd name="adj" fmla="val 12476"/>
            </a:avLst>
          </a:prstGeom>
          <a:solidFill>
            <a:srgbClr val="41B5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 dirty="0">
              <a:solidFill>
                <a:srgbClr val="F8AD1C"/>
              </a:solidFill>
            </a:endParaRP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943448F8-1687-41CD-95AF-C6378F81EAE0}"/>
              </a:ext>
            </a:extLst>
          </p:cNvPr>
          <p:cNvSpPr/>
          <p:nvPr/>
        </p:nvSpPr>
        <p:spPr>
          <a:xfrm>
            <a:off x="-3" y="1410330"/>
            <a:ext cx="36359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 się dzieje, kiedy maleje ilość drzew?</a:t>
            </a:r>
            <a:endParaRPr lang="pl-PL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667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rapez 7">
            <a:extLst>
              <a:ext uri="{FF2B5EF4-FFF2-40B4-BE49-F238E27FC236}">
                <a16:creationId xmlns:a16="http://schemas.microsoft.com/office/drawing/2014/main" id="{AF8A04C5-C84F-4D77-9A42-66AE54CAD023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3895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063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2 -  FAZA WSTĘPNA (ok. 10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10AA40CB-684C-4CFC-86F0-6F8AC23CE008}"/>
              </a:ext>
            </a:extLst>
          </p:cNvPr>
          <p:cNvSpPr/>
          <p:nvPr/>
        </p:nvSpPr>
        <p:spPr>
          <a:xfrm>
            <a:off x="161708" y="2042672"/>
            <a:ext cx="6721692" cy="30271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przeprowadzeniu zabawy nauczyciel prosi uczniów, aby usiedli w ławkach     i pyta ich o wnioski z zabawy. Zadaje też pytania pomocnicze: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Jak czuliśmy się, gdy las stawał się coraz mniejszy?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łatwo było nam oddychać przy zmniejszającej się liczbie drzew?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i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Czy podobnie moglibyśmy się poczuć, gdyby zmniejszył się prawdziwy las, a nie ten z zabawy? Dlaczego? (Tu w razie potrzeby nauczyciel podpowiada uczniom, jak istotna jest rola roślinności w produkcji tlenu i niwelowaniu zanieczyszczeń powietrza.)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informuje uczniów, że dziś zajmiemy się istotnym tematem – tym, jaki wpływ ma zachowanie każdego z nas na stan powietrza, którym wszyscy oddychamy. Na tablicy zostaje zapisany temat lekcji.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D7689490-05D6-4AD9-ACE0-6B484EE15D81}"/>
              </a:ext>
            </a:extLst>
          </p:cNvPr>
          <p:cNvSpPr txBox="1"/>
          <p:nvPr/>
        </p:nvSpPr>
        <p:spPr>
          <a:xfrm>
            <a:off x="7391400" y="3079303"/>
            <a:ext cx="2664433" cy="1569660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DOŚWIADCZENIE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WNIOSKOWANIE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C75F6C69-7844-493C-8473-BF38A7C3BEEC}"/>
              </a:ext>
            </a:extLst>
          </p:cNvPr>
          <p:cNvCxnSpPr/>
          <p:nvPr/>
        </p:nvCxnSpPr>
        <p:spPr>
          <a:xfrm>
            <a:off x="8815493" y="3690725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5B1F2456-9F7B-4B4D-982A-111BCA897B75}"/>
              </a:ext>
            </a:extLst>
          </p:cNvPr>
          <p:cNvCxnSpPr>
            <a:cxnSpLocks/>
          </p:cNvCxnSpPr>
          <p:nvPr/>
        </p:nvCxnSpPr>
        <p:spPr>
          <a:xfrm rot="10800000">
            <a:off x="8647853" y="3664478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564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apez 4">
            <a:extLst>
              <a:ext uri="{FF2B5EF4-FFF2-40B4-BE49-F238E27FC236}">
                <a16:creationId xmlns:a16="http://schemas.microsoft.com/office/drawing/2014/main" id="{13DBD9CA-D8F0-4E00-90DF-B40F6A269911}"/>
              </a:ext>
            </a:extLst>
          </p:cNvPr>
          <p:cNvSpPr/>
          <p:nvPr/>
        </p:nvSpPr>
        <p:spPr>
          <a:xfrm rot="16200000" flipV="1">
            <a:off x="1920522" y="-1020982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56344" y="143227"/>
            <a:ext cx="36181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161708" y="1187673"/>
            <a:ext cx="725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</a:t>
            </a:r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</a:t>
            </a:r>
            <a:r>
              <a:rPr kumimoji="0" lang="pl-PL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min.)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74532A25-F59D-49E8-8076-F34FA2202DFD}"/>
              </a:ext>
            </a:extLst>
          </p:cNvPr>
          <p:cNvSpPr/>
          <p:nvPr/>
        </p:nvSpPr>
        <p:spPr>
          <a:xfrm>
            <a:off x="161709" y="2137556"/>
            <a:ext cx="50300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rozdaje każdemu dziecku czystą kartkę papieru i prosi o wyciągnięcie kredek. Zapowiada, że za chwilę przeczyta opowiadanie „O tym, jak Pan </a:t>
            </a:r>
            <a:r>
              <a:rPr lang="pl-PL" sz="1400" dirty="0" err="1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atmosfery”.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Nauczyciel prosi uczniów, by wysłuchali opowiadania,         a następnie narysowali wybraną scenę lub sytuację,           o której usłyszeli.</a:t>
            </a:r>
          </a:p>
          <a:p>
            <a:pPr lvl="0"/>
            <a:endParaRPr lang="pl-PL" sz="1400" dirty="0">
              <a:solidFill>
                <a:prstClr val="black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/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wykonanie rysunku uczniowie powinni mieć minimum 10 minut.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FE65D6BC-2A8A-472B-9556-CB25486FAAFB}"/>
              </a:ext>
            </a:extLst>
          </p:cNvPr>
          <p:cNvSpPr txBox="1"/>
          <p:nvPr/>
        </p:nvSpPr>
        <p:spPr>
          <a:xfrm>
            <a:off x="6302177" y="1840358"/>
            <a:ext cx="3367166" cy="3785652"/>
          </a:xfrm>
          <a:prstGeom prst="rect">
            <a:avLst/>
          </a:prstGeom>
          <a:solidFill>
            <a:srgbClr val="48B850"/>
          </a:solidFill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METODA PRZEKŁADU INRESEMIOTYCZNEGO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tekst jako punkt wyjścia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,,uczniowski przekład” na inny system znaków (np. obraz)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endParaRPr lang="pl-PL" sz="16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powrót do tekstu –</a:t>
            </a:r>
          </a:p>
          <a:p>
            <a:pPr lvl="0" algn="ctr"/>
            <a:r>
              <a:rPr lang="pl-PL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wypowiedź na temat przekładu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Neris Light"/>
              <a:ea typeface="+mn-ea"/>
              <a:cs typeface="+mn-cs"/>
            </a:endParaRPr>
          </a:p>
        </p:txBody>
      </p:sp>
      <p:cxnSp>
        <p:nvCxnSpPr>
          <p:cNvPr id="4" name="Łącznik prosty ze strzałką 3">
            <a:extLst>
              <a:ext uri="{FF2B5EF4-FFF2-40B4-BE49-F238E27FC236}">
                <a16:creationId xmlns:a16="http://schemas.microsoft.com/office/drawing/2014/main" id="{72560C8A-826A-44E6-BBBA-21EB50E02E61}"/>
              </a:ext>
            </a:extLst>
          </p:cNvPr>
          <p:cNvCxnSpPr/>
          <p:nvPr/>
        </p:nvCxnSpPr>
        <p:spPr>
          <a:xfrm>
            <a:off x="7985759" y="3206297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66AFCCAC-4743-4228-B5D2-C9534567FA18}"/>
              </a:ext>
            </a:extLst>
          </p:cNvPr>
          <p:cNvCxnSpPr>
            <a:cxnSpLocks/>
          </p:cNvCxnSpPr>
          <p:nvPr/>
        </p:nvCxnSpPr>
        <p:spPr>
          <a:xfrm rot="10800000">
            <a:off x="7818119" y="3180050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4B2F6FD9-50A7-41D6-9FFC-3CC8841CE75D}"/>
              </a:ext>
            </a:extLst>
          </p:cNvPr>
          <p:cNvCxnSpPr/>
          <p:nvPr/>
        </p:nvCxnSpPr>
        <p:spPr>
          <a:xfrm>
            <a:off x="7985759" y="4155316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>
            <a:extLst>
              <a:ext uri="{FF2B5EF4-FFF2-40B4-BE49-F238E27FC236}">
                <a16:creationId xmlns:a16="http://schemas.microsoft.com/office/drawing/2014/main" id="{A0F4A904-3247-4EE2-8011-7FD186A092C1}"/>
              </a:ext>
            </a:extLst>
          </p:cNvPr>
          <p:cNvCxnSpPr>
            <a:cxnSpLocks/>
          </p:cNvCxnSpPr>
          <p:nvPr/>
        </p:nvCxnSpPr>
        <p:spPr>
          <a:xfrm rot="10800000">
            <a:off x="7818119" y="4129069"/>
            <a:ext cx="0" cy="33020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8811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e tekstowe 5"/>
          <p:cNvSpPr txBox="1"/>
          <p:nvPr/>
        </p:nvSpPr>
        <p:spPr>
          <a:xfrm>
            <a:off x="56344" y="143227"/>
            <a:ext cx="30001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SCENARIUSZ LEKCJI</a:t>
            </a:r>
          </a:p>
          <a:p>
            <a:pPr lvl="0">
              <a:defRPr/>
            </a:pPr>
            <a:r>
              <a:rPr lang="pl-PL" sz="1400" dirty="0">
                <a:solidFill>
                  <a:prstClr val="black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KLASY I-II SZKOŁY PODSTAWOWEJ</a:t>
            </a:r>
          </a:p>
        </p:txBody>
      </p:sp>
      <p:sp>
        <p:nvSpPr>
          <p:cNvPr id="7" name="pole tekstowe 4">
            <a:extLst>
              <a:ext uri="{FF2B5EF4-FFF2-40B4-BE49-F238E27FC236}">
                <a16:creationId xmlns:a16="http://schemas.microsoft.com/office/drawing/2014/main" id="{EE1071E8-3C9E-430C-A0F1-57929E3BAFA7}"/>
              </a:ext>
            </a:extLst>
          </p:cNvPr>
          <p:cNvSpPr txBox="1"/>
          <p:nvPr/>
        </p:nvSpPr>
        <p:spPr>
          <a:xfrm>
            <a:off x="93186" y="1625078"/>
            <a:ext cx="105054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 tym, jak Pan </a:t>
            </a:r>
            <a:r>
              <a:rPr lang="pl-PL" sz="14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stał się Strażnikiem pozytywnej atmosfery</a:t>
            </a:r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pewnym mieście, położonym w naszym województwie, mieszkał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Cierpiał on na przykrą dolegliwość.           Co rano, mimo tego, że upłynęło zaledwie kilka minut od wstania z łóżka,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czuł się zmęczony. Dlatego zaczynał swój dzień od powolnego zaparzenia i wypicia kawy, po czym pospiesznie ubierał się i wychodził przed swój szary dom. Zazwyczaj był już wtedy spóźniony do pracy. Niecierpliwie starał się odpalić swój samochód, z którego – jak na złość – zamiast miarowego warkotu silnika wydobywały się dziwne dźwięki, a także wielkie kłęby ciemnego dymu. 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końcu Panu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Smogińskiemu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udawało się uruchomić samochód. Czekała go wtedy droga przez zakorkowane i zadymione ulice. W końcu jego oczom ukazywała się fabryka, w której pracował: wielka, z długimi kominami. Wydobywał się z nich nieprzyjemnie pachnący dym, powodujący u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serię głośnych kichnięć.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zasmucony zauważył, że jego koledzy z pracy, znudzeni ciągłymi kichnięciami, już po trzecim „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Apsik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!” przestawali mówić: „Na zdrowie!”.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 ciężkim dniu pracy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wracał do domu. Kiedy wieczorem robiło się chłodno, palił w piecu tym, co aktualnie znajdowało się w jego śmietniku: resztkami jedzenia, plastikowymi butelkami czy kawałkami starej półki, która pewnego dnia, po wyjątkowo głośnym kichnięciu Pana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Smogińskiego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odczepiła się od ściany i spadła na podłogę w salonie.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wiedział, że spalanie śmieci jest zabronione, mimo to nie zmieniał swojego zachowania.</a:t>
            </a:r>
          </a:p>
          <a:p>
            <a:endParaRPr lang="pl-PL" sz="14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Któregoś dnia Pan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został wezwany do gabinetu szefa fabryki.</a:t>
            </a:r>
          </a:p>
          <a:p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 Panie 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Smogiński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codziennie spóźnia się Pan do pracy! A te kichnięcia… przeszkadzają Pana kolegom, nawet ja słyszę            je ze swojego biura! Ostatnio sekretarka prawie oblała mnie kawą, tak wystraszyła się Pańskiego „</a:t>
            </a:r>
            <a:r>
              <a:rPr lang="pl-PL" sz="14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Apsik</a:t>
            </a:r>
            <a:r>
              <a:rPr lang="pl-PL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!”.</a:t>
            </a:r>
          </a:p>
        </p:txBody>
      </p:sp>
      <p:sp>
        <p:nvSpPr>
          <p:cNvPr id="5" name="Trapez 4">
            <a:extLst>
              <a:ext uri="{FF2B5EF4-FFF2-40B4-BE49-F238E27FC236}">
                <a16:creationId xmlns:a16="http://schemas.microsoft.com/office/drawing/2014/main" id="{9CC745DE-220C-4BFF-A076-7E0ED21D757C}"/>
              </a:ext>
            </a:extLst>
          </p:cNvPr>
          <p:cNvSpPr/>
          <p:nvPr/>
        </p:nvSpPr>
        <p:spPr>
          <a:xfrm rot="5400000" flipV="1">
            <a:off x="7830475" y="-1526824"/>
            <a:ext cx="940818" cy="4781861"/>
          </a:xfrm>
          <a:prstGeom prst="trapezoid">
            <a:avLst>
              <a:gd name="adj" fmla="val 12476"/>
            </a:avLst>
          </a:prstGeom>
          <a:solidFill>
            <a:srgbClr val="076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899">
              <a:solidFill>
                <a:srgbClr val="F8AD1C"/>
              </a:solidFill>
            </a:endParaRP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A7C9C416-1D18-4FA9-BCCC-746425D56479}"/>
              </a:ext>
            </a:extLst>
          </p:cNvPr>
          <p:cNvSpPr/>
          <p:nvPr/>
        </p:nvSpPr>
        <p:spPr>
          <a:xfrm>
            <a:off x="5992467" y="679440"/>
            <a:ext cx="4643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CZĘŚĆ 3 -  FAZA REALIZACJI (ok. 30 min.)</a:t>
            </a:r>
            <a:endParaRPr lang="pl-PL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rapez 7">
            <a:extLst>
              <a:ext uri="{FF2B5EF4-FFF2-40B4-BE49-F238E27FC236}">
                <a16:creationId xmlns:a16="http://schemas.microsoft.com/office/drawing/2014/main" id="{95D80C7B-F0F1-4761-8E3E-D374A6A63A29}"/>
              </a:ext>
            </a:extLst>
          </p:cNvPr>
          <p:cNvSpPr/>
          <p:nvPr/>
        </p:nvSpPr>
        <p:spPr>
          <a:xfrm rot="16200000">
            <a:off x="1609760" y="-808923"/>
            <a:ext cx="553998" cy="3773519"/>
          </a:xfrm>
          <a:prstGeom prst="trapezoid">
            <a:avLst>
              <a:gd name="adj" fmla="val 12476"/>
            </a:avLst>
          </a:prstGeom>
          <a:solidFill>
            <a:srgbClr val="3FB1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899" dirty="0">
                <a:solidFill>
                  <a:srgbClr val="FED304"/>
                </a:solidFill>
              </a:rPr>
              <a:t> 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2B7C1378-670E-4699-B25C-52EE7C1AF2E0}"/>
              </a:ext>
            </a:extLst>
          </p:cNvPr>
          <p:cNvSpPr/>
          <p:nvPr/>
        </p:nvSpPr>
        <p:spPr>
          <a:xfrm>
            <a:off x="117839" y="927812"/>
            <a:ext cx="3655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defRPr/>
            </a:pPr>
            <a:r>
              <a:rPr lang="pl-PL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PRZYKŁADOWE OPOWIADANIE</a:t>
            </a:r>
          </a:p>
        </p:txBody>
      </p:sp>
    </p:spTree>
    <p:extLst>
      <p:ext uri="{BB962C8B-B14F-4D97-AF65-F5344CB8AC3E}">
        <p14:creationId xmlns:p14="http://schemas.microsoft.com/office/powerpoint/2010/main" val="10288613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Motyw pakietu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Niestandardowy 1">
      <a:majorFont>
        <a:latin typeface="Neris Light"/>
        <a:ea typeface=""/>
        <a:cs typeface=""/>
      </a:majorFont>
      <a:minorFont>
        <a:latin typeface="Neris Light"/>
        <a:ea typeface=""/>
        <a:cs typeface="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5823</TotalTime>
  <Words>2148</Words>
  <Application>Microsoft Office PowerPoint</Application>
  <PresentationFormat>Niestandardowy</PresentationFormat>
  <Paragraphs>225</Paragraphs>
  <Slides>15</Slides>
  <Notes>14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1" baseType="lpstr">
      <vt:lpstr>Arial</vt:lpstr>
      <vt:lpstr>Calibri</vt:lpstr>
      <vt:lpstr>Neris Light</vt:lpstr>
      <vt:lpstr>Open Sans</vt:lpstr>
      <vt:lpstr>Open Sans ExtraBold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Gosia</dc:creator>
  <cp:lastModifiedBy>Justyna Błasiak</cp:lastModifiedBy>
  <cp:revision>487</cp:revision>
  <cp:lastPrinted>2017-07-27T10:22:28Z</cp:lastPrinted>
  <dcterms:created xsi:type="dcterms:W3CDTF">2017-07-11T18:57:05Z</dcterms:created>
  <dcterms:modified xsi:type="dcterms:W3CDTF">2019-12-09T13:53:27Z</dcterms:modified>
</cp:coreProperties>
</file>