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16"/>
  </p:notesMasterIdLst>
  <p:handoutMasterIdLst>
    <p:handoutMasterId r:id="rId17"/>
  </p:handoutMasterIdLst>
  <p:sldIdLst>
    <p:sldId id="352" r:id="rId2"/>
    <p:sldId id="583" r:id="rId3"/>
    <p:sldId id="584" r:id="rId4"/>
    <p:sldId id="585" r:id="rId5"/>
    <p:sldId id="586" r:id="rId6"/>
    <p:sldId id="587" r:id="rId7"/>
    <p:sldId id="588" r:id="rId8"/>
    <p:sldId id="589" r:id="rId9"/>
    <p:sldId id="590" r:id="rId10"/>
    <p:sldId id="591" r:id="rId11"/>
    <p:sldId id="593" r:id="rId12"/>
    <p:sldId id="594" r:id="rId13"/>
    <p:sldId id="596" r:id="rId14"/>
    <p:sldId id="597" r:id="rId15"/>
  </p:sldIdLst>
  <p:sldSz cx="10691813" cy="7235825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33" userDrawn="1">
          <p15:clr>
            <a:srgbClr val="A4A3A4"/>
          </p15:clr>
        </p15:guide>
        <p15:guide id="2" pos="324" userDrawn="1">
          <p15:clr>
            <a:srgbClr val="A4A3A4"/>
          </p15:clr>
        </p15:guide>
        <p15:guide id="3" pos="649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zena" initials="M" lastIdx="5" clrIdx="0">
    <p:extLst>
      <p:ext uri="{19B8F6BF-5375-455C-9EA6-DF929625EA0E}">
        <p15:presenceInfo xmlns:p15="http://schemas.microsoft.com/office/powerpoint/2012/main" userId="Marzena" providerId="None"/>
      </p:ext>
    </p:extLst>
  </p:cmAuthor>
  <p:cmAuthor id="2" name="Daniel Bielański" initials="DB" lastIdx="1" clrIdx="1">
    <p:extLst>
      <p:ext uri="{19B8F6BF-5375-455C-9EA6-DF929625EA0E}">
        <p15:presenceInfo xmlns:p15="http://schemas.microsoft.com/office/powerpoint/2012/main" userId="Daniel Bielańsk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B548"/>
    <a:srgbClr val="48B850"/>
    <a:srgbClr val="FFFFFF"/>
    <a:srgbClr val="0765A8"/>
    <a:srgbClr val="0055C2"/>
    <a:srgbClr val="0D4DA1"/>
    <a:srgbClr val="0062AB"/>
    <a:srgbClr val="FDD502"/>
    <a:srgbClr val="41B54B"/>
    <a:srgbClr val="4867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009" autoAdjust="0"/>
    <p:restoredTop sz="94249" autoAdjust="0"/>
  </p:normalViewPr>
  <p:slideViewPr>
    <p:cSldViewPr snapToGrid="0">
      <p:cViewPr varScale="1">
        <p:scale>
          <a:sx n="75" d="100"/>
          <a:sy n="75" d="100"/>
        </p:scale>
        <p:origin x="752" y="60"/>
      </p:cViewPr>
      <p:guideLst>
        <p:guide orient="horz" pos="1633"/>
        <p:guide pos="324"/>
        <p:guide pos="649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r">
              <a:defRPr sz="1200"/>
            </a:lvl1pPr>
          </a:lstStyle>
          <a:p>
            <a:fld id="{094FCFAB-DAE1-4AC8-B4FD-AA77AC8C0D23}" type="datetimeFigureOut">
              <a:rPr lang="pl-PL" smtClean="0"/>
              <a:t>09.12.2019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8055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r">
              <a:defRPr sz="1200"/>
            </a:lvl1pPr>
          </a:lstStyle>
          <a:p>
            <a:fld id="{039EA472-BB6D-4360-9949-754EE149166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406248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r">
              <a:defRPr sz="1200"/>
            </a:lvl1pPr>
          </a:lstStyle>
          <a:p>
            <a:fld id="{16449FB3-6E98-4DB5-80BE-94B1E5BD4D6E}" type="datetimeFigureOut">
              <a:rPr lang="pl-PL" smtClean="0"/>
              <a:t>09.12.2019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25513" y="1241425"/>
            <a:ext cx="49466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9" tIns="45714" rIns="91429" bIns="45714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29" tIns="45714" rIns="91429" bIns="45714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8055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r">
              <a:defRPr sz="1200"/>
            </a:lvl1pPr>
          </a:lstStyle>
          <a:p>
            <a:fld id="{FDCAECB9-80B3-4022-A1D0-01F55911684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173564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925513" y="1241425"/>
            <a:ext cx="4946650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AECB9-80B3-4022-A1D0-01F55911684C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382100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Bańki, ich</a:t>
            </a:r>
            <a:r>
              <a:rPr lang="pl-PL" baseline="0" dirty="0"/>
              <a:t> lekkość, wskazuje na łatwość w </a:t>
            </a:r>
          </a:p>
          <a:p>
            <a:endParaRPr lang="pl-PL" baseline="0" dirty="0"/>
          </a:p>
          <a:p>
            <a:r>
              <a:rPr lang="pl-PL" baseline="0" dirty="0"/>
              <a:t>Przeciwwaga dla ciężkości smogu</a:t>
            </a:r>
          </a:p>
          <a:p>
            <a:r>
              <a:rPr lang="pl-PL" baseline="0" dirty="0"/>
              <a:t>Bańki pozytywnych rozwiązań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CAECB9-80B3-4022-A1D0-01F55911684C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85999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Bańki, ich</a:t>
            </a:r>
            <a:r>
              <a:rPr lang="pl-PL" baseline="0" dirty="0"/>
              <a:t> lekkość, wskazuje na łatwość w </a:t>
            </a:r>
          </a:p>
          <a:p>
            <a:endParaRPr lang="pl-PL" baseline="0" dirty="0"/>
          </a:p>
          <a:p>
            <a:r>
              <a:rPr lang="pl-PL" baseline="0" dirty="0"/>
              <a:t>Przeciwwaga dla ciężkości smogu</a:t>
            </a:r>
          </a:p>
          <a:p>
            <a:r>
              <a:rPr lang="pl-PL" baseline="0" dirty="0"/>
              <a:t>Bańki pozytywnych rozwiązań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CAECB9-80B3-4022-A1D0-01F55911684C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52442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Bańki, ich</a:t>
            </a:r>
            <a:r>
              <a:rPr lang="pl-PL" baseline="0" dirty="0"/>
              <a:t> lekkość, wskazuje na łatwość w </a:t>
            </a:r>
          </a:p>
          <a:p>
            <a:endParaRPr lang="pl-PL" baseline="0" dirty="0"/>
          </a:p>
          <a:p>
            <a:r>
              <a:rPr lang="pl-PL" baseline="0" dirty="0"/>
              <a:t>Przeciwwaga dla ciężkości smogu</a:t>
            </a:r>
          </a:p>
          <a:p>
            <a:r>
              <a:rPr lang="pl-PL" baseline="0" dirty="0"/>
              <a:t>Bańki pozytywnych rozwiązań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CAECB9-80B3-4022-A1D0-01F55911684C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6820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Bańki, ich</a:t>
            </a:r>
            <a:r>
              <a:rPr lang="pl-PL" baseline="0" dirty="0"/>
              <a:t> lekkość, wskazuje na łatwość w </a:t>
            </a:r>
          </a:p>
          <a:p>
            <a:endParaRPr lang="pl-PL" baseline="0" dirty="0"/>
          </a:p>
          <a:p>
            <a:r>
              <a:rPr lang="pl-PL" baseline="0" dirty="0"/>
              <a:t>Przeciwwaga dla ciężkości smogu</a:t>
            </a:r>
          </a:p>
          <a:p>
            <a:r>
              <a:rPr lang="pl-PL" baseline="0" dirty="0"/>
              <a:t>Bańki pozytywnych rozwiązań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CAECB9-80B3-4022-A1D0-01F55911684C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9666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Bańki, ich</a:t>
            </a:r>
            <a:r>
              <a:rPr lang="pl-PL" baseline="0" dirty="0"/>
              <a:t> lekkość, wskazuje na łatwość w </a:t>
            </a:r>
          </a:p>
          <a:p>
            <a:endParaRPr lang="pl-PL" baseline="0" dirty="0"/>
          </a:p>
          <a:p>
            <a:r>
              <a:rPr lang="pl-PL" baseline="0" dirty="0"/>
              <a:t>Przeciwwaga dla ciężkości smogu</a:t>
            </a:r>
          </a:p>
          <a:p>
            <a:r>
              <a:rPr lang="pl-PL" baseline="0" dirty="0"/>
              <a:t>Bańki pozytywnych rozwiązań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CAECB9-80B3-4022-A1D0-01F55911684C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48523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Bańki, ich</a:t>
            </a:r>
            <a:r>
              <a:rPr lang="pl-PL" baseline="0" dirty="0"/>
              <a:t> lekkość, wskazuje na łatwość w </a:t>
            </a:r>
          </a:p>
          <a:p>
            <a:endParaRPr lang="pl-PL" baseline="0" dirty="0"/>
          </a:p>
          <a:p>
            <a:r>
              <a:rPr lang="pl-PL" baseline="0" dirty="0"/>
              <a:t>Przeciwwaga dla ciężkości smogu</a:t>
            </a:r>
          </a:p>
          <a:p>
            <a:r>
              <a:rPr lang="pl-PL" baseline="0" dirty="0"/>
              <a:t>Bańki pozytywnych rozwiązań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CAECB9-80B3-4022-A1D0-01F55911684C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93046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Bańki, ich</a:t>
            </a:r>
            <a:r>
              <a:rPr lang="pl-PL" baseline="0" dirty="0"/>
              <a:t> lekkość, wskazuje na łatwość w </a:t>
            </a:r>
          </a:p>
          <a:p>
            <a:endParaRPr lang="pl-PL" baseline="0" dirty="0"/>
          </a:p>
          <a:p>
            <a:r>
              <a:rPr lang="pl-PL" baseline="0" dirty="0"/>
              <a:t>Przeciwwaga dla ciężkości smogu</a:t>
            </a:r>
          </a:p>
          <a:p>
            <a:r>
              <a:rPr lang="pl-PL" baseline="0" dirty="0"/>
              <a:t>Bańki pozytywnych rozwiązań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CAECB9-80B3-4022-A1D0-01F55911684C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05255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Bańki, ich</a:t>
            </a:r>
            <a:r>
              <a:rPr lang="pl-PL" baseline="0" dirty="0"/>
              <a:t> lekkość, wskazuje na łatwość w </a:t>
            </a:r>
          </a:p>
          <a:p>
            <a:endParaRPr lang="pl-PL" baseline="0" dirty="0"/>
          </a:p>
          <a:p>
            <a:r>
              <a:rPr lang="pl-PL" baseline="0" dirty="0"/>
              <a:t>Przeciwwaga dla ciężkości smogu</a:t>
            </a:r>
          </a:p>
          <a:p>
            <a:r>
              <a:rPr lang="pl-PL" baseline="0" dirty="0"/>
              <a:t>Bańki pozytywnych rozwiązań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CAECB9-80B3-4022-A1D0-01F55911684C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21405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Bańki, ich</a:t>
            </a:r>
            <a:r>
              <a:rPr lang="pl-PL" baseline="0" dirty="0"/>
              <a:t> lekkość, wskazuje na łatwość w </a:t>
            </a:r>
          </a:p>
          <a:p>
            <a:endParaRPr lang="pl-PL" baseline="0" dirty="0"/>
          </a:p>
          <a:p>
            <a:r>
              <a:rPr lang="pl-PL" baseline="0" dirty="0"/>
              <a:t>Przeciwwaga dla ciężkości smogu</a:t>
            </a:r>
          </a:p>
          <a:p>
            <a:r>
              <a:rPr lang="pl-PL" baseline="0" dirty="0"/>
              <a:t>Bańki pozytywnych rozwiązań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CAECB9-80B3-4022-A1D0-01F55911684C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07715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Bańki, ich</a:t>
            </a:r>
            <a:r>
              <a:rPr lang="pl-PL" baseline="0" dirty="0"/>
              <a:t> lekkość, wskazuje na łatwość w </a:t>
            </a:r>
          </a:p>
          <a:p>
            <a:endParaRPr lang="pl-PL" baseline="0" dirty="0"/>
          </a:p>
          <a:p>
            <a:r>
              <a:rPr lang="pl-PL" baseline="0" dirty="0"/>
              <a:t>Przeciwwaga dla ciężkości smogu</a:t>
            </a:r>
          </a:p>
          <a:p>
            <a:r>
              <a:rPr lang="pl-PL" baseline="0" dirty="0"/>
              <a:t>Bańki pozytywnych rozwiązań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CAECB9-80B3-4022-A1D0-01F55911684C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70877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Bańki, ich</a:t>
            </a:r>
            <a:r>
              <a:rPr lang="pl-PL" baseline="0" dirty="0"/>
              <a:t> lekkość, wskazuje na łatwość w </a:t>
            </a:r>
          </a:p>
          <a:p>
            <a:endParaRPr lang="pl-PL" baseline="0" dirty="0"/>
          </a:p>
          <a:p>
            <a:r>
              <a:rPr lang="pl-PL" baseline="0" dirty="0"/>
              <a:t>Przeciwwaga dla ciężkości smogu</a:t>
            </a:r>
          </a:p>
          <a:p>
            <a:r>
              <a:rPr lang="pl-PL" baseline="0" dirty="0"/>
              <a:t>Bańki pozytywnych rozwiązań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CAECB9-80B3-4022-A1D0-01F55911684C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41848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Bańki, ich</a:t>
            </a:r>
            <a:r>
              <a:rPr lang="pl-PL" baseline="0" dirty="0"/>
              <a:t> lekkość, wskazuje na łatwość w </a:t>
            </a:r>
          </a:p>
          <a:p>
            <a:endParaRPr lang="pl-PL" baseline="0" dirty="0"/>
          </a:p>
          <a:p>
            <a:r>
              <a:rPr lang="pl-PL" baseline="0" dirty="0"/>
              <a:t>Przeciwwaga dla ciężkości smogu</a:t>
            </a:r>
          </a:p>
          <a:p>
            <a:r>
              <a:rPr lang="pl-PL" baseline="0" dirty="0"/>
              <a:t>Bańki pozytywnych rozwiązań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CAECB9-80B3-4022-A1D0-01F55911684C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7298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184197"/>
            <a:ext cx="9088041" cy="2519139"/>
          </a:xfrm>
        </p:spPr>
        <p:txBody>
          <a:bodyPr anchor="b"/>
          <a:lstStyle>
            <a:lvl1pPr algn="ctr">
              <a:defRPr sz="6331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800484"/>
            <a:ext cx="8018860" cy="1746982"/>
          </a:xfrm>
        </p:spPr>
        <p:txBody>
          <a:bodyPr/>
          <a:lstStyle>
            <a:lvl1pPr marL="0" indent="0" algn="ctr">
              <a:buNone/>
              <a:defRPr sz="2532"/>
            </a:lvl1pPr>
            <a:lvl2pPr marL="482392" indent="0" algn="ctr">
              <a:buNone/>
              <a:defRPr sz="2110"/>
            </a:lvl2pPr>
            <a:lvl3pPr marL="964783" indent="0" algn="ctr">
              <a:buNone/>
              <a:defRPr sz="1899"/>
            </a:lvl3pPr>
            <a:lvl4pPr marL="1447175" indent="0" algn="ctr">
              <a:buNone/>
              <a:defRPr sz="1688"/>
            </a:lvl4pPr>
            <a:lvl5pPr marL="1929567" indent="0" algn="ctr">
              <a:buNone/>
              <a:defRPr sz="1688"/>
            </a:lvl5pPr>
            <a:lvl6pPr marL="2411959" indent="0" algn="ctr">
              <a:buNone/>
              <a:defRPr sz="1688"/>
            </a:lvl6pPr>
            <a:lvl7pPr marL="2894350" indent="0" algn="ctr">
              <a:buNone/>
              <a:defRPr sz="1688"/>
            </a:lvl7pPr>
            <a:lvl8pPr marL="3376742" indent="0" algn="ctr">
              <a:buNone/>
              <a:defRPr sz="1688"/>
            </a:lvl8pPr>
            <a:lvl9pPr marL="3859134" indent="0" algn="ctr">
              <a:buNone/>
              <a:defRPr sz="1688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BBABA-706D-4028-8D65-E6AD339448A3}" type="datetime1">
              <a:rPr lang="pl-PL" smtClean="0"/>
              <a:t>09.12.2019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623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FF19E-10A9-4745-B0B2-63AE9249B3EE}" type="datetime1">
              <a:rPr lang="pl-PL" smtClean="0"/>
              <a:t>09.12.2019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3964F-F658-4E31-8C47-35615D1B39C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97759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385241"/>
            <a:ext cx="2305422" cy="6132027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385241"/>
            <a:ext cx="6782619" cy="6132027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998A5-7B0D-4AEE-8647-31EC12EE4100}" type="datetime1">
              <a:rPr lang="pl-PL" smtClean="0"/>
              <a:t>09.12.2019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3964F-F658-4E31-8C47-35615D1B39C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100042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0555" y="6818846"/>
            <a:ext cx="612694" cy="354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9554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/>
          <p:nvPr userDrawn="1"/>
        </p:nvSpPr>
        <p:spPr>
          <a:xfrm>
            <a:off x="0" y="6802494"/>
            <a:ext cx="10691813" cy="433332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0555" y="6818846"/>
            <a:ext cx="612694" cy="354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894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776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03933"/>
            <a:ext cx="9221689" cy="3009902"/>
          </a:xfrm>
        </p:spPr>
        <p:txBody>
          <a:bodyPr anchor="b"/>
          <a:lstStyle>
            <a:lvl1pPr>
              <a:defRPr sz="6331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4842310"/>
            <a:ext cx="9221689" cy="1582836"/>
          </a:xfrm>
        </p:spPr>
        <p:txBody>
          <a:bodyPr/>
          <a:lstStyle>
            <a:lvl1pPr marL="0" indent="0">
              <a:buNone/>
              <a:defRPr sz="2532">
                <a:solidFill>
                  <a:schemeClr val="tx1"/>
                </a:solidFill>
              </a:defRPr>
            </a:lvl1pPr>
            <a:lvl2pPr marL="482392" indent="0">
              <a:buNone/>
              <a:defRPr sz="2110">
                <a:solidFill>
                  <a:schemeClr val="tx1">
                    <a:tint val="75000"/>
                  </a:schemeClr>
                </a:solidFill>
              </a:defRPr>
            </a:lvl2pPr>
            <a:lvl3pPr marL="96478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3pPr>
            <a:lvl4pPr marL="1447175" indent="0">
              <a:buNone/>
              <a:defRPr sz="1688">
                <a:solidFill>
                  <a:schemeClr val="tx1">
                    <a:tint val="75000"/>
                  </a:schemeClr>
                </a:solidFill>
              </a:defRPr>
            </a:lvl4pPr>
            <a:lvl5pPr marL="1929567" indent="0">
              <a:buNone/>
              <a:defRPr sz="1688">
                <a:solidFill>
                  <a:schemeClr val="tx1">
                    <a:tint val="75000"/>
                  </a:schemeClr>
                </a:solidFill>
              </a:defRPr>
            </a:lvl5pPr>
            <a:lvl6pPr marL="2411959" indent="0">
              <a:buNone/>
              <a:defRPr sz="1688">
                <a:solidFill>
                  <a:schemeClr val="tx1">
                    <a:tint val="75000"/>
                  </a:schemeClr>
                </a:solidFill>
              </a:defRPr>
            </a:lvl6pPr>
            <a:lvl7pPr marL="2894350" indent="0">
              <a:buNone/>
              <a:defRPr sz="1688">
                <a:solidFill>
                  <a:schemeClr val="tx1">
                    <a:tint val="75000"/>
                  </a:schemeClr>
                </a:solidFill>
              </a:defRPr>
            </a:lvl7pPr>
            <a:lvl8pPr marL="3376742" indent="0">
              <a:buNone/>
              <a:defRPr sz="1688">
                <a:solidFill>
                  <a:schemeClr val="tx1">
                    <a:tint val="75000"/>
                  </a:schemeClr>
                </a:solidFill>
              </a:defRPr>
            </a:lvl8pPr>
            <a:lvl9pPr marL="3859134" indent="0">
              <a:buNone/>
              <a:defRPr sz="168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3EA92-4555-4E15-9549-831BED817D78}" type="datetime1">
              <a:rPr lang="pl-PL" smtClean="0"/>
              <a:t>09.12.2019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3964F-F658-4E31-8C47-35615D1B39C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4675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1926204"/>
            <a:ext cx="4544021" cy="4591064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1926204"/>
            <a:ext cx="4544021" cy="4591064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43C3B-DBB1-460B-9FAC-C910FC62825E}" type="datetime1">
              <a:rPr lang="pl-PL" smtClean="0"/>
              <a:t>09.12.2019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3964F-F658-4E31-8C47-35615D1B39C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62779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385242"/>
            <a:ext cx="9221689" cy="139859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773783"/>
            <a:ext cx="4523137" cy="869303"/>
          </a:xfrm>
        </p:spPr>
        <p:txBody>
          <a:bodyPr anchor="b"/>
          <a:lstStyle>
            <a:lvl1pPr marL="0" indent="0">
              <a:buNone/>
              <a:defRPr sz="2532" b="1"/>
            </a:lvl1pPr>
            <a:lvl2pPr marL="482392" indent="0">
              <a:buNone/>
              <a:defRPr sz="2110" b="1"/>
            </a:lvl2pPr>
            <a:lvl3pPr marL="964783" indent="0">
              <a:buNone/>
              <a:defRPr sz="1899" b="1"/>
            </a:lvl3pPr>
            <a:lvl4pPr marL="1447175" indent="0">
              <a:buNone/>
              <a:defRPr sz="1688" b="1"/>
            </a:lvl4pPr>
            <a:lvl5pPr marL="1929567" indent="0">
              <a:buNone/>
              <a:defRPr sz="1688" b="1"/>
            </a:lvl5pPr>
            <a:lvl6pPr marL="2411959" indent="0">
              <a:buNone/>
              <a:defRPr sz="1688" b="1"/>
            </a:lvl6pPr>
            <a:lvl7pPr marL="2894350" indent="0">
              <a:buNone/>
              <a:defRPr sz="1688" b="1"/>
            </a:lvl7pPr>
            <a:lvl8pPr marL="3376742" indent="0">
              <a:buNone/>
              <a:defRPr sz="1688" b="1"/>
            </a:lvl8pPr>
            <a:lvl9pPr marL="3859134" indent="0">
              <a:buNone/>
              <a:defRPr sz="1688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643086"/>
            <a:ext cx="4523137" cy="3887582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773783"/>
            <a:ext cx="4545413" cy="869303"/>
          </a:xfrm>
        </p:spPr>
        <p:txBody>
          <a:bodyPr anchor="b"/>
          <a:lstStyle>
            <a:lvl1pPr marL="0" indent="0">
              <a:buNone/>
              <a:defRPr sz="2532" b="1"/>
            </a:lvl1pPr>
            <a:lvl2pPr marL="482392" indent="0">
              <a:buNone/>
              <a:defRPr sz="2110" b="1"/>
            </a:lvl2pPr>
            <a:lvl3pPr marL="964783" indent="0">
              <a:buNone/>
              <a:defRPr sz="1899" b="1"/>
            </a:lvl3pPr>
            <a:lvl4pPr marL="1447175" indent="0">
              <a:buNone/>
              <a:defRPr sz="1688" b="1"/>
            </a:lvl4pPr>
            <a:lvl5pPr marL="1929567" indent="0">
              <a:buNone/>
              <a:defRPr sz="1688" b="1"/>
            </a:lvl5pPr>
            <a:lvl6pPr marL="2411959" indent="0">
              <a:buNone/>
              <a:defRPr sz="1688" b="1"/>
            </a:lvl6pPr>
            <a:lvl7pPr marL="2894350" indent="0">
              <a:buNone/>
              <a:defRPr sz="1688" b="1"/>
            </a:lvl7pPr>
            <a:lvl8pPr marL="3376742" indent="0">
              <a:buNone/>
              <a:defRPr sz="1688" b="1"/>
            </a:lvl8pPr>
            <a:lvl9pPr marL="3859134" indent="0">
              <a:buNone/>
              <a:defRPr sz="1688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643086"/>
            <a:ext cx="4545413" cy="3887582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BB2C7-6680-499E-89CA-C9E9F281F87D}" type="datetime1">
              <a:rPr lang="pl-PL" smtClean="0"/>
              <a:t>09.12.2019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3964F-F658-4E31-8C47-35615D1B39C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38163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429B1-D109-4D3F-948C-89532D15D3F8}" type="datetime1">
              <a:rPr lang="pl-PL" smtClean="0"/>
              <a:t>09.12.2019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3964F-F658-4E31-8C47-35615D1B39C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40912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70AD0-78A7-4230-8AFF-69C6CBECF43E}" type="datetime1">
              <a:rPr lang="pl-PL" smtClean="0"/>
              <a:t>09.12.2019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3964F-F658-4E31-8C47-35615D1B39C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19596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82388"/>
            <a:ext cx="3448388" cy="1688359"/>
          </a:xfrm>
        </p:spPr>
        <p:txBody>
          <a:bodyPr anchor="b"/>
          <a:lstStyle>
            <a:lvl1pPr>
              <a:defRPr sz="3376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41826"/>
            <a:ext cx="5412730" cy="5142126"/>
          </a:xfrm>
        </p:spPr>
        <p:txBody>
          <a:bodyPr/>
          <a:lstStyle>
            <a:lvl1pPr>
              <a:defRPr sz="3376"/>
            </a:lvl1pPr>
            <a:lvl2pPr>
              <a:defRPr sz="2954"/>
            </a:lvl2pPr>
            <a:lvl3pPr>
              <a:defRPr sz="2532"/>
            </a:lvl3pPr>
            <a:lvl4pPr>
              <a:defRPr sz="2110"/>
            </a:lvl4pPr>
            <a:lvl5pPr>
              <a:defRPr sz="2110"/>
            </a:lvl5pPr>
            <a:lvl6pPr>
              <a:defRPr sz="2110"/>
            </a:lvl6pPr>
            <a:lvl7pPr>
              <a:defRPr sz="2110"/>
            </a:lvl7pPr>
            <a:lvl8pPr>
              <a:defRPr sz="2110"/>
            </a:lvl8pPr>
            <a:lvl9pPr>
              <a:defRPr sz="211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170748"/>
            <a:ext cx="3448388" cy="4021578"/>
          </a:xfrm>
        </p:spPr>
        <p:txBody>
          <a:bodyPr/>
          <a:lstStyle>
            <a:lvl1pPr marL="0" indent="0">
              <a:buNone/>
              <a:defRPr sz="1688"/>
            </a:lvl1pPr>
            <a:lvl2pPr marL="482392" indent="0">
              <a:buNone/>
              <a:defRPr sz="1477"/>
            </a:lvl2pPr>
            <a:lvl3pPr marL="964783" indent="0">
              <a:buNone/>
              <a:defRPr sz="1266"/>
            </a:lvl3pPr>
            <a:lvl4pPr marL="1447175" indent="0">
              <a:buNone/>
              <a:defRPr sz="1055"/>
            </a:lvl4pPr>
            <a:lvl5pPr marL="1929567" indent="0">
              <a:buNone/>
              <a:defRPr sz="1055"/>
            </a:lvl5pPr>
            <a:lvl6pPr marL="2411959" indent="0">
              <a:buNone/>
              <a:defRPr sz="1055"/>
            </a:lvl6pPr>
            <a:lvl7pPr marL="2894350" indent="0">
              <a:buNone/>
              <a:defRPr sz="1055"/>
            </a:lvl7pPr>
            <a:lvl8pPr marL="3376742" indent="0">
              <a:buNone/>
              <a:defRPr sz="1055"/>
            </a:lvl8pPr>
            <a:lvl9pPr marL="3859134" indent="0">
              <a:buNone/>
              <a:defRPr sz="1055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EC931-4CB0-47E3-9562-4266670ECE95}" type="datetime1">
              <a:rPr lang="pl-PL" smtClean="0"/>
              <a:t>09.12.2019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3964F-F658-4E31-8C47-35615D1B39C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71380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82388"/>
            <a:ext cx="3448388" cy="1688359"/>
          </a:xfrm>
        </p:spPr>
        <p:txBody>
          <a:bodyPr anchor="b"/>
          <a:lstStyle>
            <a:lvl1pPr>
              <a:defRPr sz="3376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41826"/>
            <a:ext cx="5412730" cy="5142126"/>
          </a:xfrm>
        </p:spPr>
        <p:txBody>
          <a:bodyPr anchor="t"/>
          <a:lstStyle>
            <a:lvl1pPr marL="0" indent="0">
              <a:buNone/>
              <a:defRPr sz="3376"/>
            </a:lvl1pPr>
            <a:lvl2pPr marL="482392" indent="0">
              <a:buNone/>
              <a:defRPr sz="2954"/>
            </a:lvl2pPr>
            <a:lvl3pPr marL="964783" indent="0">
              <a:buNone/>
              <a:defRPr sz="2532"/>
            </a:lvl3pPr>
            <a:lvl4pPr marL="1447175" indent="0">
              <a:buNone/>
              <a:defRPr sz="2110"/>
            </a:lvl4pPr>
            <a:lvl5pPr marL="1929567" indent="0">
              <a:buNone/>
              <a:defRPr sz="2110"/>
            </a:lvl5pPr>
            <a:lvl6pPr marL="2411959" indent="0">
              <a:buNone/>
              <a:defRPr sz="2110"/>
            </a:lvl6pPr>
            <a:lvl7pPr marL="2894350" indent="0">
              <a:buNone/>
              <a:defRPr sz="2110"/>
            </a:lvl7pPr>
            <a:lvl8pPr marL="3376742" indent="0">
              <a:buNone/>
              <a:defRPr sz="2110"/>
            </a:lvl8pPr>
            <a:lvl9pPr marL="3859134" indent="0">
              <a:buNone/>
              <a:defRPr sz="211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170748"/>
            <a:ext cx="3448388" cy="4021578"/>
          </a:xfrm>
        </p:spPr>
        <p:txBody>
          <a:bodyPr/>
          <a:lstStyle>
            <a:lvl1pPr marL="0" indent="0">
              <a:buNone/>
              <a:defRPr sz="1688"/>
            </a:lvl1pPr>
            <a:lvl2pPr marL="482392" indent="0">
              <a:buNone/>
              <a:defRPr sz="1477"/>
            </a:lvl2pPr>
            <a:lvl3pPr marL="964783" indent="0">
              <a:buNone/>
              <a:defRPr sz="1266"/>
            </a:lvl3pPr>
            <a:lvl4pPr marL="1447175" indent="0">
              <a:buNone/>
              <a:defRPr sz="1055"/>
            </a:lvl4pPr>
            <a:lvl5pPr marL="1929567" indent="0">
              <a:buNone/>
              <a:defRPr sz="1055"/>
            </a:lvl5pPr>
            <a:lvl6pPr marL="2411959" indent="0">
              <a:buNone/>
              <a:defRPr sz="1055"/>
            </a:lvl6pPr>
            <a:lvl7pPr marL="2894350" indent="0">
              <a:buNone/>
              <a:defRPr sz="1055"/>
            </a:lvl7pPr>
            <a:lvl8pPr marL="3376742" indent="0">
              <a:buNone/>
              <a:defRPr sz="1055"/>
            </a:lvl8pPr>
            <a:lvl9pPr marL="3859134" indent="0">
              <a:buNone/>
              <a:defRPr sz="1055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4BFE-D77D-47FA-AB87-21A28677240D}" type="datetime1">
              <a:rPr lang="pl-PL" smtClean="0"/>
              <a:t>09.12.2019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3964F-F658-4E31-8C47-35615D1B39C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07995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385242"/>
            <a:ext cx="9221689" cy="13985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1926204"/>
            <a:ext cx="9221689" cy="4591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6706539"/>
            <a:ext cx="2405658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199183-A75C-4BA5-8EF0-363133E0001C}" type="datetime1">
              <a:rPr lang="pl-PL" smtClean="0"/>
              <a:t>09.12.2019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6706539"/>
            <a:ext cx="3608487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6706539"/>
            <a:ext cx="2405658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0555" y="6818846"/>
            <a:ext cx="612694" cy="354202"/>
          </a:xfrm>
          <a:prstGeom prst="rect">
            <a:avLst/>
          </a:prstGeom>
        </p:spPr>
      </p:pic>
      <p:sp>
        <p:nvSpPr>
          <p:cNvPr id="9" name="Symbol zastępczy numeru slajdu 16">
            <a:extLst>
              <a:ext uri="{FF2B5EF4-FFF2-40B4-BE49-F238E27FC236}">
                <a16:creationId xmlns:a16="http://schemas.microsoft.com/office/drawing/2014/main" id="{B8B8F4F9-BC43-4DA4-968C-27997DF72502}"/>
              </a:ext>
            </a:extLst>
          </p:cNvPr>
          <p:cNvSpPr txBox="1">
            <a:spLocks/>
          </p:cNvSpPr>
          <p:nvPr userDrawn="1"/>
        </p:nvSpPr>
        <p:spPr>
          <a:xfrm>
            <a:off x="9951342" y="6743717"/>
            <a:ext cx="464911" cy="38524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E43964F-F658-4E31-8C47-35615D1B39CC}" type="slidenum">
              <a:rPr lang="pl-PL" sz="140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/>
              <a:t>‹#›</a:t>
            </a:fld>
            <a:endParaRPr 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E70B76FC-40BE-4A70-AC85-94F401BA783C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918" y="6703074"/>
            <a:ext cx="387266" cy="388706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BC4E438-B92E-47C0-9188-BD0F1C0D037F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8697" y="6614303"/>
            <a:ext cx="978054" cy="621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025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60" r:id="rId13"/>
  </p:sldLayoutIdLst>
  <p:hf hdr="0" ftr="0" dt="0"/>
  <p:txStyles>
    <p:titleStyle>
      <a:lvl1pPr algn="l" defTabSz="964783" rtl="0" eaLnBrk="1" latinLnBrk="0" hangingPunct="1">
        <a:lnSpc>
          <a:spcPct val="90000"/>
        </a:lnSpc>
        <a:spcBef>
          <a:spcPct val="0"/>
        </a:spcBef>
        <a:buNone/>
        <a:defRPr sz="4642" kern="1200">
          <a:solidFill>
            <a:schemeClr val="tx1"/>
          </a:solidFill>
          <a:latin typeface="Open Sans ExtraBold" panose="020B0906030804020204" pitchFamily="34" charset="0"/>
          <a:ea typeface="Open Sans ExtraBold" panose="020B0906030804020204" pitchFamily="34" charset="0"/>
          <a:cs typeface="Open Sans ExtraBold" panose="020B0906030804020204" pitchFamily="34" charset="0"/>
        </a:defRPr>
      </a:lvl1pPr>
    </p:titleStyle>
    <p:bodyStyle>
      <a:lvl1pPr marL="241196" indent="-241196" algn="l" defTabSz="964783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4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723588" indent="-241196" algn="l" defTabSz="964783" rtl="0" eaLnBrk="1" latinLnBrk="0" hangingPunct="1">
        <a:lnSpc>
          <a:spcPct val="90000"/>
        </a:lnSpc>
        <a:spcBef>
          <a:spcPts val="528"/>
        </a:spcBef>
        <a:buFont typeface="Arial" panose="020B0604020202020204" pitchFamily="34" charset="0"/>
        <a:buChar char="•"/>
        <a:defRPr sz="2532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205979" indent="-241196" algn="l" defTabSz="964783" rtl="0" eaLnBrk="1" latinLnBrk="0" hangingPunct="1">
        <a:lnSpc>
          <a:spcPct val="90000"/>
        </a:lnSpc>
        <a:spcBef>
          <a:spcPts val="528"/>
        </a:spcBef>
        <a:buFont typeface="Arial" panose="020B0604020202020204" pitchFamily="34" charset="0"/>
        <a:buChar char="•"/>
        <a:defRPr sz="211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88371" indent="-241196" algn="l" defTabSz="964783" rtl="0" eaLnBrk="1" latinLnBrk="0" hangingPunct="1">
        <a:lnSpc>
          <a:spcPct val="90000"/>
        </a:lnSpc>
        <a:spcBef>
          <a:spcPts val="528"/>
        </a:spcBef>
        <a:buFont typeface="Arial" panose="020B0604020202020204" pitchFamily="34" charset="0"/>
        <a:buChar char="•"/>
        <a:defRPr sz="1899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170763" indent="-241196" algn="l" defTabSz="964783" rtl="0" eaLnBrk="1" latinLnBrk="0" hangingPunct="1">
        <a:lnSpc>
          <a:spcPct val="90000"/>
        </a:lnSpc>
        <a:spcBef>
          <a:spcPts val="528"/>
        </a:spcBef>
        <a:buFont typeface="Arial" panose="020B0604020202020204" pitchFamily="34" charset="0"/>
        <a:buChar char="•"/>
        <a:defRPr sz="1899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653154" indent="-241196" algn="l" defTabSz="964783" rtl="0" eaLnBrk="1" latinLnBrk="0" hangingPunct="1">
        <a:lnSpc>
          <a:spcPct val="90000"/>
        </a:lnSpc>
        <a:spcBef>
          <a:spcPts val="528"/>
        </a:spcBef>
        <a:buFont typeface="Arial" panose="020B0604020202020204" pitchFamily="34" charset="0"/>
        <a:buChar char="•"/>
        <a:defRPr sz="1899" kern="1200">
          <a:solidFill>
            <a:schemeClr val="tx1"/>
          </a:solidFill>
          <a:latin typeface="+mn-lt"/>
          <a:ea typeface="+mn-ea"/>
          <a:cs typeface="+mn-cs"/>
        </a:defRPr>
      </a:lvl6pPr>
      <a:lvl7pPr marL="3135546" indent="-241196" algn="l" defTabSz="964783" rtl="0" eaLnBrk="1" latinLnBrk="0" hangingPunct="1">
        <a:lnSpc>
          <a:spcPct val="90000"/>
        </a:lnSpc>
        <a:spcBef>
          <a:spcPts val="528"/>
        </a:spcBef>
        <a:buFont typeface="Arial" panose="020B0604020202020204" pitchFamily="34" charset="0"/>
        <a:buChar char="•"/>
        <a:defRPr sz="1899" kern="1200">
          <a:solidFill>
            <a:schemeClr val="tx1"/>
          </a:solidFill>
          <a:latin typeface="+mn-lt"/>
          <a:ea typeface="+mn-ea"/>
          <a:cs typeface="+mn-cs"/>
        </a:defRPr>
      </a:lvl7pPr>
      <a:lvl8pPr marL="3617938" indent="-241196" algn="l" defTabSz="964783" rtl="0" eaLnBrk="1" latinLnBrk="0" hangingPunct="1">
        <a:lnSpc>
          <a:spcPct val="90000"/>
        </a:lnSpc>
        <a:spcBef>
          <a:spcPts val="528"/>
        </a:spcBef>
        <a:buFont typeface="Arial" panose="020B0604020202020204" pitchFamily="34" charset="0"/>
        <a:buChar char="•"/>
        <a:defRPr sz="1899" kern="1200">
          <a:solidFill>
            <a:schemeClr val="tx1"/>
          </a:solidFill>
          <a:latin typeface="+mn-lt"/>
          <a:ea typeface="+mn-ea"/>
          <a:cs typeface="+mn-cs"/>
        </a:defRPr>
      </a:lvl8pPr>
      <a:lvl9pPr marL="4100330" indent="-241196" algn="l" defTabSz="964783" rtl="0" eaLnBrk="1" latinLnBrk="0" hangingPunct="1">
        <a:lnSpc>
          <a:spcPct val="90000"/>
        </a:lnSpc>
        <a:spcBef>
          <a:spcPts val="528"/>
        </a:spcBef>
        <a:buFont typeface="Arial" panose="020B0604020202020204" pitchFamily="34" charset="0"/>
        <a:buChar char="•"/>
        <a:defRPr sz="18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783" rtl="0" eaLnBrk="1" latinLnBrk="0" hangingPunct="1">
        <a:defRPr sz="1899" kern="1200">
          <a:solidFill>
            <a:schemeClr val="tx1"/>
          </a:solidFill>
          <a:latin typeface="+mn-lt"/>
          <a:ea typeface="+mn-ea"/>
          <a:cs typeface="+mn-cs"/>
        </a:defRPr>
      </a:lvl1pPr>
      <a:lvl2pPr marL="482392" algn="l" defTabSz="964783" rtl="0" eaLnBrk="1" latinLnBrk="0" hangingPunct="1">
        <a:defRPr sz="1899" kern="1200">
          <a:solidFill>
            <a:schemeClr val="tx1"/>
          </a:solidFill>
          <a:latin typeface="+mn-lt"/>
          <a:ea typeface="+mn-ea"/>
          <a:cs typeface="+mn-cs"/>
        </a:defRPr>
      </a:lvl2pPr>
      <a:lvl3pPr marL="964783" algn="l" defTabSz="964783" rtl="0" eaLnBrk="1" latinLnBrk="0" hangingPunct="1">
        <a:defRPr sz="1899" kern="1200">
          <a:solidFill>
            <a:schemeClr val="tx1"/>
          </a:solidFill>
          <a:latin typeface="+mn-lt"/>
          <a:ea typeface="+mn-ea"/>
          <a:cs typeface="+mn-cs"/>
        </a:defRPr>
      </a:lvl3pPr>
      <a:lvl4pPr marL="1447175" algn="l" defTabSz="964783" rtl="0" eaLnBrk="1" latinLnBrk="0" hangingPunct="1">
        <a:defRPr sz="1899" kern="1200">
          <a:solidFill>
            <a:schemeClr val="tx1"/>
          </a:solidFill>
          <a:latin typeface="+mn-lt"/>
          <a:ea typeface="+mn-ea"/>
          <a:cs typeface="+mn-cs"/>
        </a:defRPr>
      </a:lvl4pPr>
      <a:lvl5pPr marL="1929567" algn="l" defTabSz="964783" rtl="0" eaLnBrk="1" latinLnBrk="0" hangingPunct="1">
        <a:defRPr sz="1899" kern="1200">
          <a:solidFill>
            <a:schemeClr val="tx1"/>
          </a:solidFill>
          <a:latin typeface="+mn-lt"/>
          <a:ea typeface="+mn-ea"/>
          <a:cs typeface="+mn-cs"/>
        </a:defRPr>
      </a:lvl5pPr>
      <a:lvl6pPr marL="2411959" algn="l" defTabSz="964783" rtl="0" eaLnBrk="1" latinLnBrk="0" hangingPunct="1">
        <a:defRPr sz="1899" kern="1200">
          <a:solidFill>
            <a:schemeClr val="tx1"/>
          </a:solidFill>
          <a:latin typeface="+mn-lt"/>
          <a:ea typeface="+mn-ea"/>
          <a:cs typeface="+mn-cs"/>
        </a:defRPr>
      </a:lvl6pPr>
      <a:lvl7pPr marL="2894350" algn="l" defTabSz="964783" rtl="0" eaLnBrk="1" latinLnBrk="0" hangingPunct="1">
        <a:defRPr sz="1899" kern="1200">
          <a:solidFill>
            <a:schemeClr val="tx1"/>
          </a:solidFill>
          <a:latin typeface="+mn-lt"/>
          <a:ea typeface="+mn-ea"/>
          <a:cs typeface="+mn-cs"/>
        </a:defRPr>
      </a:lvl7pPr>
      <a:lvl8pPr marL="3376742" algn="l" defTabSz="964783" rtl="0" eaLnBrk="1" latinLnBrk="0" hangingPunct="1">
        <a:defRPr sz="1899" kern="1200">
          <a:solidFill>
            <a:schemeClr val="tx1"/>
          </a:solidFill>
          <a:latin typeface="+mn-lt"/>
          <a:ea typeface="+mn-ea"/>
          <a:cs typeface="+mn-cs"/>
        </a:defRPr>
      </a:lvl8pPr>
      <a:lvl9pPr marL="3859134" algn="l" defTabSz="964783" rtl="0" eaLnBrk="1" latinLnBrk="0" hangingPunct="1">
        <a:defRPr sz="18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81Gh8XjVfZ0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0" y="5894859"/>
            <a:ext cx="10691813" cy="1236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Symbol zastępczy numeru slajdu 9">
            <a:extLst>
              <a:ext uri="{FF2B5EF4-FFF2-40B4-BE49-F238E27FC236}">
                <a16:creationId xmlns:a16="http://schemas.microsoft.com/office/drawing/2014/main" id="{7286A705-8FB8-4694-BC5D-17FB281AF443}"/>
              </a:ext>
            </a:extLst>
          </p:cNvPr>
          <p:cNvSpPr txBox="1">
            <a:spLocks/>
          </p:cNvSpPr>
          <p:nvPr/>
        </p:nvSpPr>
        <p:spPr>
          <a:xfrm>
            <a:off x="10241740" y="6808899"/>
            <a:ext cx="450073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66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EE43964F-F658-4E31-8C47-35615D1B39CC}" type="slidenum">
              <a:rPr lang="pl-PL" smtClean="0"/>
              <a:pPr algn="l"/>
              <a:t>1</a:t>
            </a:fld>
            <a:endParaRPr lang="pl-PL" dirty="0"/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D30A80FB-E449-4A46-B798-EE8437BC5B6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1" y="0"/>
            <a:ext cx="10687191" cy="723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2604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apez 3">
            <a:extLst>
              <a:ext uri="{FF2B5EF4-FFF2-40B4-BE49-F238E27FC236}">
                <a16:creationId xmlns:a16="http://schemas.microsoft.com/office/drawing/2014/main" id="{62D6BB91-9BD9-455A-9DD2-92EB178D293A}"/>
              </a:ext>
            </a:extLst>
          </p:cNvPr>
          <p:cNvSpPr/>
          <p:nvPr/>
        </p:nvSpPr>
        <p:spPr>
          <a:xfrm rot="16200000" flipV="1">
            <a:off x="2625061" y="-1721668"/>
            <a:ext cx="940818" cy="6190940"/>
          </a:xfrm>
          <a:prstGeom prst="trapezoid">
            <a:avLst>
              <a:gd name="adj" fmla="val 12476"/>
            </a:avLst>
          </a:prstGeom>
          <a:solidFill>
            <a:srgbClr val="0765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>
              <a:solidFill>
                <a:srgbClr val="F8AD1C"/>
              </a:solidFill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56344" y="143227"/>
            <a:ext cx="331338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SCENARIUSZ LEKCJI</a:t>
            </a:r>
          </a:p>
          <a:p>
            <a:pPr lvl="0">
              <a:defRPr/>
            </a:pPr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KLASY III-VI SZKOŁY PODSTAWOWEJ</a:t>
            </a:r>
          </a:p>
        </p:txBody>
      </p:sp>
      <p:sp>
        <p:nvSpPr>
          <p:cNvPr id="7" name="pole tekstowe 4">
            <a:extLst>
              <a:ext uri="{FF2B5EF4-FFF2-40B4-BE49-F238E27FC236}">
                <a16:creationId xmlns:a16="http://schemas.microsoft.com/office/drawing/2014/main" id="{EE1071E8-3C9E-430C-A0F1-57929E3BAFA7}"/>
              </a:ext>
            </a:extLst>
          </p:cNvPr>
          <p:cNvSpPr txBox="1"/>
          <p:nvPr/>
        </p:nvSpPr>
        <p:spPr>
          <a:xfrm>
            <a:off x="296620" y="2050379"/>
            <a:ext cx="6748758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pl-PL" sz="1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 rozdaniu historyjek nauczyciel prosi uczniów, aby zastanowili się nad propozycjami działań umieszczonymi pod tekstami. Nauczyciel wskazuje również, że wybór wcale nie jest jednoznaczny – niektóre propozycje mogą być mniej lub bardziej korzystne dla środowiska, może się zdarzyć również, że kilka odpowiedzi będzie poprawnych. </a:t>
            </a:r>
          </a:p>
          <a:p>
            <a:pPr lvl="0">
              <a:defRPr/>
            </a:pPr>
            <a:r>
              <a:rPr lang="pl-PL" sz="1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 związku z tym nauczyciel prosi uczniów, aby zastanowili się nad każdym z podpunktów i wskazali, jak poszczególne wybory mogą wpłynąć na stan jakości powietrza.</a:t>
            </a:r>
          </a:p>
          <a:p>
            <a:pPr lvl="0">
              <a:defRPr/>
            </a:pPr>
            <a:endParaRPr lang="pl-PL" sz="16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>
              <a:defRPr/>
            </a:pPr>
            <a:r>
              <a:rPr lang="pl-PL" sz="1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Nauczyciel prosi kolejne grupy uczniów o odczytanie historyjek </a:t>
            </a:r>
          </a:p>
          <a:p>
            <a:pPr lvl="0">
              <a:defRPr/>
            </a:pPr>
            <a:r>
              <a:rPr lang="pl-PL" sz="1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 zaprezentowanie wniosków. W przypadku wątpliwości dane rozwiązanie jest przedyskutowywane na forum klasy.</a:t>
            </a:r>
          </a:p>
          <a:p>
            <a:pPr lvl="0">
              <a:defRPr/>
            </a:pPr>
            <a:endParaRPr lang="pl-PL" sz="16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>
              <a:defRPr/>
            </a:pPr>
            <a:r>
              <a:rPr lang="pl-PL" sz="1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Nauczyciel moderuje dyskusję: pomaga uczniom dojść do właściwych wniosków oraz uzupełnia ich przemyślenia (np. tłumaczy, jakie szkodliwe substancje wydzielają się podczas spalania śmieci).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ris Light"/>
              <a:ea typeface="+mn-ea"/>
              <a:cs typeface="+mn-cs"/>
            </a:endParaRP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F89FA2F2-A907-4E09-9E7E-F94C015D8BAC}"/>
              </a:ext>
            </a:extLst>
          </p:cNvPr>
          <p:cNvSpPr/>
          <p:nvPr/>
        </p:nvSpPr>
        <p:spPr>
          <a:xfrm>
            <a:off x="0" y="1184351"/>
            <a:ext cx="67487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defRPr/>
            </a:pPr>
            <a:r>
              <a:rPr lang="pl-PL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CZĘŚĆ 3 -  FAZA REALIZACJI (ok. 25 min.) – ciąg dalszy</a:t>
            </a:r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234FA44D-46BF-4F2E-9F74-9249E9113CE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6200" y="2349709"/>
            <a:ext cx="2295389" cy="2899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9206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apez 3">
            <a:extLst>
              <a:ext uri="{FF2B5EF4-FFF2-40B4-BE49-F238E27FC236}">
                <a16:creationId xmlns:a16="http://schemas.microsoft.com/office/drawing/2014/main" id="{C2AFD6BC-95EE-4B01-9236-D0C96CDC4588}"/>
              </a:ext>
            </a:extLst>
          </p:cNvPr>
          <p:cNvSpPr/>
          <p:nvPr/>
        </p:nvSpPr>
        <p:spPr>
          <a:xfrm rot="16200000" flipV="1">
            <a:off x="2969835" y="-2020275"/>
            <a:ext cx="940818" cy="6880485"/>
          </a:xfrm>
          <a:prstGeom prst="trapezoid">
            <a:avLst>
              <a:gd name="adj" fmla="val 12476"/>
            </a:avLst>
          </a:prstGeom>
          <a:solidFill>
            <a:srgbClr val="0765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>
              <a:solidFill>
                <a:srgbClr val="F8AD1C"/>
              </a:solidFill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56344" y="143227"/>
            <a:ext cx="356738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SCENARIUSZ LEKCJI</a:t>
            </a:r>
          </a:p>
          <a:p>
            <a:pPr lvl="0">
              <a:defRPr/>
            </a:pPr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KLASY III-VI SZKOŁY PODSTAWOWEJ</a:t>
            </a:r>
          </a:p>
        </p:txBody>
      </p:sp>
      <p:sp>
        <p:nvSpPr>
          <p:cNvPr id="7" name="pole tekstowe 4">
            <a:extLst>
              <a:ext uri="{FF2B5EF4-FFF2-40B4-BE49-F238E27FC236}">
                <a16:creationId xmlns:a16="http://schemas.microsoft.com/office/drawing/2014/main" id="{EE1071E8-3C9E-430C-A0F1-57929E3BAFA7}"/>
              </a:ext>
            </a:extLst>
          </p:cNvPr>
          <p:cNvSpPr txBox="1"/>
          <p:nvPr/>
        </p:nvSpPr>
        <p:spPr>
          <a:xfrm>
            <a:off x="307053" y="1914229"/>
            <a:ext cx="5964351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endParaRPr lang="pl-PL" sz="14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Nauczyciel prosi, aby uczniowie chwilę zastanowili się w grupach, jakie inne działania może podjąć Strażnik pozytywnej atmosfery </a:t>
            </a:r>
          </a:p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 zapamiętali te propozycje.</a:t>
            </a:r>
          </a:p>
          <a:p>
            <a:pPr lvl="0"/>
            <a:endParaRPr lang="pl-PL" sz="14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Następnie nauczyciel prosi uczniów, aby Ci ustawili się w kółku. Nauczyciel pokazuje uczniom kłębek czarnej włóczki (taśmy etc.) </a:t>
            </a:r>
          </a:p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 mówi, że symbolizuje on zanieczyszczenia znajdujące się w powietrzu. Następnie nauczyciel pyta: Jak walczyć z zanieczyszczeniem powietrza? i sam podaje przykład takiej czynności. Trzymając jeden koniec włóczki (taśmy etc.) rzuca kłębek jednemu z uczniów. Zadaniem ucznia jest chwycenie kłębka, trzymanie w dłoni fragmentu włóczki i podanie kolejnej czynności, która może choćby w małej skali poprawić jakość powietrza. Działanie jest kontynuowane, dopóki pomiędzy uczniami nie utworzy się pajęczyna, a kłębek nie zmniejszy znacząco swojej objętości.</a:t>
            </a:r>
          </a:p>
          <a:p>
            <a:pPr lvl="0"/>
            <a:endParaRPr lang="pl-PL" sz="14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Nauczyciel pokazuje uczniom wyraźnie mniejszy kłębek i podkreśla:</a:t>
            </a:r>
          </a:p>
          <a:p>
            <a:pPr lvl="0"/>
            <a:endParaRPr lang="pl-PL" sz="14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400" i="1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Zobaczcie, dzięki Waszym odpowiedziom ten kłębek wyraźnie się skurczył. Podobnie jest z zanieczyszczeniami powietrza: suma naszych pozornie bardzo prostych działań sprawia, że atmosfera wokół nas staje się wyraźnie lepsza.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ris Light"/>
              <a:ea typeface="+mn-ea"/>
              <a:cs typeface="+mn-cs"/>
            </a:endParaRP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0A6948E4-CD0D-4F16-8828-2539B1CF3D25}"/>
              </a:ext>
            </a:extLst>
          </p:cNvPr>
          <p:cNvSpPr/>
          <p:nvPr/>
        </p:nvSpPr>
        <p:spPr>
          <a:xfrm>
            <a:off x="173641" y="1256105"/>
            <a:ext cx="71561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l-PL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CZĘŚĆ 4 -  </a:t>
            </a:r>
            <a:r>
              <a:rPr lang="pl-PL" b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FAZA PODSUMOWANIA </a:t>
            </a:r>
            <a:r>
              <a:rPr lang="pl-PL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(10 min.)</a:t>
            </a:r>
            <a:endParaRPr lang="pl-PL" sz="16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356A4E16-06D2-4E42-BEBB-057E85D7A1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5068" y="1931984"/>
            <a:ext cx="4267200" cy="4779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6554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rapez 7">
            <a:extLst>
              <a:ext uri="{FF2B5EF4-FFF2-40B4-BE49-F238E27FC236}">
                <a16:creationId xmlns:a16="http://schemas.microsoft.com/office/drawing/2014/main" id="{1368202A-7D22-4D99-B6BE-1DA65989530B}"/>
              </a:ext>
            </a:extLst>
          </p:cNvPr>
          <p:cNvSpPr/>
          <p:nvPr/>
        </p:nvSpPr>
        <p:spPr>
          <a:xfrm rot="16200000" flipV="1">
            <a:off x="2467493" y="-1691560"/>
            <a:ext cx="940818" cy="5862748"/>
          </a:xfrm>
          <a:prstGeom prst="trapezoid">
            <a:avLst>
              <a:gd name="adj" fmla="val 12476"/>
            </a:avLst>
          </a:prstGeom>
          <a:solidFill>
            <a:srgbClr val="0765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>
              <a:solidFill>
                <a:srgbClr val="F8AD1C"/>
              </a:solidFill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56344" y="143227"/>
            <a:ext cx="35965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SCENARIUSZ LEKCJI</a:t>
            </a:r>
          </a:p>
          <a:p>
            <a:pPr lvl="0">
              <a:defRPr/>
            </a:pPr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KLASY III-VI SZKOŁY PODSTAWOWEJ</a:t>
            </a:r>
          </a:p>
        </p:txBody>
      </p:sp>
      <p:sp>
        <p:nvSpPr>
          <p:cNvPr id="7" name="pole tekstowe 4">
            <a:extLst>
              <a:ext uri="{FF2B5EF4-FFF2-40B4-BE49-F238E27FC236}">
                <a16:creationId xmlns:a16="http://schemas.microsoft.com/office/drawing/2014/main" id="{EE1071E8-3C9E-430C-A0F1-57929E3BAFA7}"/>
              </a:ext>
            </a:extLst>
          </p:cNvPr>
          <p:cNvSpPr txBox="1"/>
          <p:nvPr/>
        </p:nvSpPr>
        <p:spPr>
          <a:xfrm>
            <a:off x="369449" y="1778811"/>
            <a:ext cx="6388994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 koniec lekcji każdy z uczniów otrzymuje „Dyplom Strażnika pozytywnej atmosfery”. Na rewersie dyplomu znajdują się zadania, wykonanie których poświadczają rodzice stosownym podpisem. Za wykonanie wszystkich zadań uczeń może otrzymać dodatkową ocenę z aktywności**.</a:t>
            </a:r>
          </a:p>
          <a:p>
            <a:pPr lvl="0"/>
            <a:endParaRPr lang="pl-PL" sz="14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Przykłady zadań do wykonania:</a:t>
            </a:r>
          </a:p>
          <a:p>
            <a:pPr lvl="0"/>
            <a:endParaRPr lang="pl-PL" sz="14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1. Dowiedz się, jaki rodzaj ogrzewania jest wykorzystywany w Twoim domu.</a:t>
            </a:r>
          </a:p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2. Znajdź na mapie Twojej miejscowości tereny zielone. Czy widzisz na mapie obszary, w których można by wygospodarować dodatkową zieleń?</a:t>
            </a:r>
          </a:p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3. Zasadź drzewko w ogródku lub postaw roślinę na swoim parapecie. Troszcz się o domową zieleń!</a:t>
            </a:r>
          </a:p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4. Trzy dni z rzędu przyjedź do szkoły komunikacją miejską lub przespaceruj się, jeśli mieszkasz blisko.</a:t>
            </a:r>
          </a:p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5. Wspólnie z rodzicami poszukaj stron i źródeł, w których sprawdzisz aktualny stan jakości powietrza. Starajcie się z nich korzystać regularnie.</a:t>
            </a: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1B786802-ECA0-444B-8B4A-986A311A0890}"/>
              </a:ext>
            </a:extLst>
          </p:cNvPr>
          <p:cNvSpPr/>
          <p:nvPr/>
        </p:nvSpPr>
        <p:spPr>
          <a:xfrm>
            <a:off x="369449" y="5697163"/>
            <a:ext cx="64939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** Do decyzji nauczyciela – można poprzestać na rozdaniu samych dyplomów, jednak ocena jest dodatkową motywacją, a forma weryfikacji zadań wymaga zaangażowania nie tylko uczniów, ale także rodziców, co jest dodatkową wartością.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0BFEC68C-7AF0-4810-8BE8-70EF2BD98F10}"/>
              </a:ext>
            </a:extLst>
          </p:cNvPr>
          <p:cNvSpPr/>
          <p:nvPr/>
        </p:nvSpPr>
        <p:spPr>
          <a:xfrm>
            <a:off x="161708" y="1055148"/>
            <a:ext cx="34912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pl-PL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CZĘŚĆ 5 -  ZADANIE DOMOWE</a:t>
            </a:r>
            <a:endParaRPr lang="pl-PL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Obraz 8">
            <a:extLst>
              <a:ext uri="{FF2B5EF4-FFF2-40B4-BE49-F238E27FC236}">
                <a16:creationId xmlns:a16="http://schemas.microsoft.com/office/drawing/2014/main" id="{3BA94269-1F79-493F-9BEB-91475DA1E4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2144" y="2316443"/>
            <a:ext cx="1648830" cy="2083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2846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rapez 7">
            <a:extLst>
              <a:ext uri="{FF2B5EF4-FFF2-40B4-BE49-F238E27FC236}">
                <a16:creationId xmlns:a16="http://schemas.microsoft.com/office/drawing/2014/main" id="{1368202A-7D22-4D99-B6BE-1DA65989530B}"/>
              </a:ext>
            </a:extLst>
          </p:cNvPr>
          <p:cNvSpPr/>
          <p:nvPr/>
        </p:nvSpPr>
        <p:spPr>
          <a:xfrm rot="16200000" flipV="1">
            <a:off x="2467493" y="-1691560"/>
            <a:ext cx="940818" cy="5862748"/>
          </a:xfrm>
          <a:prstGeom prst="trapezoid">
            <a:avLst>
              <a:gd name="adj" fmla="val 12476"/>
            </a:avLst>
          </a:prstGeom>
          <a:solidFill>
            <a:srgbClr val="0765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>
              <a:solidFill>
                <a:srgbClr val="F8AD1C"/>
              </a:solidFill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56344" y="143227"/>
            <a:ext cx="35965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SCENARIUSZ LEKCJI</a:t>
            </a:r>
          </a:p>
          <a:p>
            <a:pPr lvl="0">
              <a:defRPr/>
            </a:pPr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KLASY III-VI SZKOŁY PODSTAWOWEJ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0BFEC68C-7AF0-4810-8BE8-70EF2BD98F10}"/>
              </a:ext>
            </a:extLst>
          </p:cNvPr>
          <p:cNvSpPr/>
          <p:nvPr/>
        </p:nvSpPr>
        <p:spPr>
          <a:xfrm>
            <a:off x="161708" y="1055148"/>
            <a:ext cx="29663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pl-PL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PRZYKŁADOWY DYPLOM</a:t>
            </a:r>
            <a:endParaRPr lang="pl-PL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Obraz 8">
            <a:extLst>
              <a:ext uri="{FF2B5EF4-FFF2-40B4-BE49-F238E27FC236}">
                <a16:creationId xmlns:a16="http://schemas.microsoft.com/office/drawing/2014/main" id="{3BA94269-1F79-493F-9BEB-91475DA1E4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3528" y="213036"/>
            <a:ext cx="666577" cy="842112"/>
          </a:xfrm>
          <a:prstGeom prst="rect">
            <a:avLst/>
          </a:prstGeom>
        </p:spPr>
      </p:pic>
      <p:pic>
        <p:nvPicPr>
          <p:cNvPr id="7" name="Obraz 6" descr="Obraz zawierający zrzut ekranu&#10;&#10;Opis wygenerowany automatycznie">
            <a:extLst>
              <a:ext uri="{FF2B5EF4-FFF2-40B4-BE49-F238E27FC236}">
                <a16:creationId xmlns:a16="http://schemas.microsoft.com/office/drawing/2014/main" id="{CE0ABB19-9C6A-4203-922C-1A8AC735205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7609" y="1919767"/>
            <a:ext cx="3472177" cy="49074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Obraz 10">
            <a:extLst>
              <a:ext uri="{FF2B5EF4-FFF2-40B4-BE49-F238E27FC236}">
                <a16:creationId xmlns:a16="http://schemas.microsoft.com/office/drawing/2014/main" id="{88BFFCF6-783D-4C03-9FBE-FE72E6EB81B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880" y="1919768"/>
            <a:ext cx="3472176" cy="49074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107946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>
            <a:extLst>
              <a:ext uri="{FF2B5EF4-FFF2-40B4-BE49-F238E27FC236}">
                <a16:creationId xmlns:a16="http://schemas.microsoft.com/office/drawing/2014/main" id="{5B0A9209-0B5F-4DB2-91EC-2662ABFF6C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1" y="0"/>
            <a:ext cx="10687191" cy="723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444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>
            <a:extLst>
              <a:ext uri="{FF2B5EF4-FFF2-40B4-BE49-F238E27FC236}">
                <a16:creationId xmlns:a16="http://schemas.microsoft.com/office/drawing/2014/main" id="{BCE1BE0C-1B03-4B2D-8D91-946FE410DA0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8121" y="1386731"/>
            <a:ext cx="3633691" cy="5449371"/>
          </a:xfrm>
          <a:prstGeom prst="rect">
            <a:avLst/>
          </a:prstGeom>
        </p:spPr>
      </p:pic>
      <p:sp>
        <p:nvSpPr>
          <p:cNvPr id="5" name="Trapez 4">
            <a:extLst>
              <a:ext uri="{FF2B5EF4-FFF2-40B4-BE49-F238E27FC236}">
                <a16:creationId xmlns:a16="http://schemas.microsoft.com/office/drawing/2014/main" id="{C2C6C95C-7AF1-42D5-8392-7A09E2CFA327}"/>
              </a:ext>
            </a:extLst>
          </p:cNvPr>
          <p:cNvSpPr/>
          <p:nvPr/>
        </p:nvSpPr>
        <p:spPr>
          <a:xfrm rot="16200000" flipV="1">
            <a:off x="4296822" y="-3565164"/>
            <a:ext cx="940818" cy="9534459"/>
          </a:xfrm>
          <a:prstGeom prst="trapezoid">
            <a:avLst>
              <a:gd name="adj" fmla="val 12476"/>
            </a:avLst>
          </a:prstGeom>
          <a:solidFill>
            <a:srgbClr val="0765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>
              <a:solidFill>
                <a:srgbClr val="F8AD1C"/>
              </a:solidFill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56344" y="143227"/>
            <a:ext cx="336418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SCENARIUSZ LEKCJI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KLASY III-VI SZKOŁY PODSTAWOWEJ</a:t>
            </a:r>
          </a:p>
        </p:txBody>
      </p:sp>
      <p:sp>
        <p:nvSpPr>
          <p:cNvPr id="7" name="pole tekstowe 4">
            <a:extLst>
              <a:ext uri="{FF2B5EF4-FFF2-40B4-BE49-F238E27FC236}">
                <a16:creationId xmlns:a16="http://schemas.microsoft.com/office/drawing/2014/main" id="{EE1071E8-3C9E-430C-A0F1-57929E3BAFA7}"/>
              </a:ext>
            </a:extLst>
          </p:cNvPr>
          <p:cNvSpPr txBox="1"/>
          <p:nvPr/>
        </p:nvSpPr>
        <p:spPr>
          <a:xfrm>
            <a:off x="368934" y="1706906"/>
            <a:ext cx="712351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pl-PL" sz="1600" b="1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Temat: </a:t>
            </a:r>
            <a:r>
              <a:rPr lang="pl-PL" sz="1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Zdobywamy tytuł Strażnika pozytywnej atmosfery.</a:t>
            </a:r>
          </a:p>
          <a:p>
            <a:pPr lvl="0"/>
            <a:endParaRPr lang="pl-PL" sz="16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600" b="1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Cel główny: </a:t>
            </a:r>
            <a:r>
              <a:rPr lang="pl-PL" sz="1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Uświadamianie potrzeby podjęcia realnych, indywidualnych działań zmierzających do poprawy jakości powietrza. Ukazanie znaczenia tych zmian w szerszym, społecznym wymiarze.</a:t>
            </a:r>
          </a:p>
          <a:p>
            <a:pPr lvl="0"/>
            <a:endParaRPr lang="pl-PL" sz="16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600" b="1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Cele ogólne: </a:t>
            </a:r>
            <a:r>
              <a:rPr lang="pl-PL" sz="1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Zwrócenie uwagi na problem zanieczyszczenia powietrza. Wskazanie dobrych praktyk i możliwości ich wdrożenia przez ucznia oraz osoby z jego bezpośredniego otoczenia. Nauka samodzielnego wnioskowania i podejmowania decyzji ze świadomością ich konsekwencji dla środowiska.</a:t>
            </a:r>
          </a:p>
          <a:p>
            <a:pPr lvl="0"/>
            <a:endParaRPr lang="pl-PL" sz="16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600" b="1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Cele szczegółowe:</a:t>
            </a:r>
          </a:p>
          <a:p>
            <a:pPr lvl="0"/>
            <a:r>
              <a:rPr lang="pl-PL" sz="1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Uczeń potrafi:</a:t>
            </a:r>
          </a:p>
          <a:p>
            <a:pPr lvl="0"/>
            <a:r>
              <a:rPr lang="pl-PL" sz="1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wskazać dowody na istnienie problemu zanieczyszczenia powietrza;</a:t>
            </a:r>
          </a:p>
          <a:p>
            <a:pPr lvl="0"/>
            <a:r>
              <a:rPr lang="pl-PL" sz="1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wymienić źródła zanieczyszczeń powietrza;</a:t>
            </a:r>
          </a:p>
          <a:p>
            <a:pPr lvl="0"/>
            <a:r>
              <a:rPr lang="pl-PL" sz="1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wskazać działania, których realizacja przyczyni się do poprawy jakości powietrza;</a:t>
            </a:r>
          </a:p>
          <a:p>
            <a:pPr lvl="0"/>
            <a:r>
              <a:rPr lang="pl-PL" sz="1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uzasadnić konieczność działania zarówno w wymiarze jednostkowym, jak i społecznym.</a:t>
            </a:r>
          </a:p>
          <a:p>
            <a:pPr lvl="0"/>
            <a:endParaRPr lang="pl-PL" sz="1600" dirty="0">
              <a:solidFill>
                <a:prstClr val="black"/>
              </a:solidFill>
            </a:endParaRPr>
          </a:p>
        </p:txBody>
      </p:sp>
      <p:sp>
        <p:nvSpPr>
          <p:cNvPr id="8" name="pole tekstowe 5">
            <a:extLst>
              <a:ext uri="{FF2B5EF4-FFF2-40B4-BE49-F238E27FC236}">
                <a16:creationId xmlns:a16="http://schemas.microsoft.com/office/drawing/2014/main" id="{AEFBDA5E-CB59-4B4A-B73D-EA6B3110D855}"/>
              </a:ext>
            </a:extLst>
          </p:cNvPr>
          <p:cNvSpPr txBox="1"/>
          <p:nvPr/>
        </p:nvSpPr>
        <p:spPr>
          <a:xfrm>
            <a:off x="590915" y="1017399"/>
            <a:ext cx="8943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pl-PL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Scenariusz lekcji dla uczniów klas III-VI szkoły podstawowej.</a:t>
            </a:r>
            <a:endParaRPr kumimoji="0" lang="pl-PL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55419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56344" y="143227"/>
            <a:ext cx="33980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SCENARIUSZ LEKCJI</a:t>
            </a:r>
          </a:p>
          <a:p>
            <a:pPr lvl="0">
              <a:defRPr/>
            </a:pPr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KLASY III-VI SZKOŁY PODSTAWOWEJ</a:t>
            </a:r>
          </a:p>
        </p:txBody>
      </p:sp>
      <p:sp>
        <p:nvSpPr>
          <p:cNvPr id="7" name="pole tekstowe 4">
            <a:extLst>
              <a:ext uri="{FF2B5EF4-FFF2-40B4-BE49-F238E27FC236}">
                <a16:creationId xmlns:a16="http://schemas.microsoft.com/office/drawing/2014/main" id="{EE1071E8-3C9E-430C-A0F1-57929E3BAFA7}"/>
              </a:ext>
            </a:extLst>
          </p:cNvPr>
          <p:cNvSpPr txBox="1"/>
          <p:nvPr/>
        </p:nvSpPr>
        <p:spPr>
          <a:xfrm>
            <a:off x="316500" y="2200170"/>
            <a:ext cx="535467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pl-PL" sz="1600" b="1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Metody: </a:t>
            </a:r>
            <a:r>
              <a:rPr lang="pl-PL" sz="1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Doświadczenie uczniowskie, eksperyment (pokaz nauczycielski), pogadanka heurystyczna, dyskusja, metoda aktywizująca (pajęczyna).</a:t>
            </a:r>
          </a:p>
          <a:p>
            <a:pPr lvl="0"/>
            <a:endParaRPr lang="pl-PL" sz="1600" b="1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600" b="1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Formy organizacyjne: </a:t>
            </a:r>
            <a:r>
              <a:rPr lang="pl-PL" sz="1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Praca indywidualna oraz praca w grupach wspierana przez nauczyciela.</a:t>
            </a:r>
          </a:p>
          <a:p>
            <a:pPr lvl="0"/>
            <a:endParaRPr lang="pl-PL" sz="1600" b="1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600" b="1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Środki organizacyjne: </a:t>
            </a:r>
            <a:r>
              <a:rPr lang="pl-PL" sz="1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Teksty drukowane (historie </a:t>
            </a:r>
          </a:p>
          <a:p>
            <a:pPr lvl="0"/>
            <a:r>
              <a:rPr lang="pl-PL" sz="1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 analizy i dyplomy), kłębek włóczki (lub taśmy, wstążki etc.) w ciemnym kolorze, odkurzacz, sitko do krojenia warzyw, wacik kosmetyczny.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ris Light"/>
              <a:ea typeface="+mn-ea"/>
              <a:cs typeface="+mn-cs"/>
            </a:endParaRP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C78D812F-CA93-4618-98D4-3D3CDC80866F}"/>
              </a:ext>
            </a:extLst>
          </p:cNvPr>
          <p:cNvSpPr txBox="1"/>
          <p:nvPr/>
        </p:nvSpPr>
        <p:spPr>
          <a:xfrm>
            <a:off x="6623896" y="2864048"/>
            <a:ext cx="3764288" cy="2062103"/>
          </a:xfrm>
          <a:prstGeom prst="rect">
            <a:avLst/>
          </a:prstGeom>
          <a:solidFill>
            <a:srgbClr val="48B850"/>
          </a:solidFill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pl-PL" sz="1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Lekcja składa się z 5 części</a:t>
            </a:r>
          </a:p>
          <a:p>
            <a:pPr lvl="0"/>
            <a:endParaRPr lang="pl-PL" sz="16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1. Przygotowanie uczniów do lekcji.</a:t>
            </a:r>
          </a:p>
          <a:p>
            <a:pPr lvl="0"/>
            <a:r>
              <a:rPr lang="pl-PL" sz="1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2. Faza wstępna. </a:t>
            </a:r>
          </a:p>
          <a:p>
            <a:pPr lvl="0"/>
            <a:r>
              <a:rPr lang="pl-PL" sz="1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3. Faza realizacji. </a:t>
            </a:r>
          </a:p>
          <a:p>
            <a:pPr lvl="0"/>
            <a:r>
              <a:rPr lang="pl-PL" sz="1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4. Faza podsumowania.</a:t>
            </a:r>
          </a:p>
          <a:p>
            <a:pPr lvl="0"/>
            <a:r>
              <a:rPr lang="pl-PL" sz="1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5. Zadanie domowe.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ris Light"/>
              <a:ea typeface="+mn-ea"/>
              <a:cs typeface="+mn-cs"/>
            </a:endParaRPr>
          </a:p>
        </p:txBody>
      </p:sp>
      <p:pic>
        <p:nvPicPr>
          <p:cNvPr id="9" name="Obraz 8">
            <a:extLst>
              <a:ext uri="{FF2B5EF4-FFF2-40B4-BE49-F238E27FC236}">
                <a16:creationId xmlns:a16="http://schemas.microsoft.com/office/drawing/2014/main" id="{C8E0C789-74FB-4F06-B202-DD4320B523C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7579" y="1610380"/>
            <a:ext cx="933703" cy="1179581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2AE62FA3-E47B-427F-8E10-ADC711683C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5733" y="1560133"/>
            <a:ext cx="953107" cy="1204096"/>
          </a:xfrm>
          <a:prstGeom prst="rect">
            <a:avLst/>
          </a:prstGeom>
        </p:spPr>
      </p:pic>
      <p:sp>
        <p:nvSpPr>
          <p:cNvPr id="2" name="pole tekstowe 1">
            <a:extLst>
              <a:ext uri="{FF2B5EF4-FFF2-40B4-BE49-F238E27FC236}">
                <a16:creationId xmlns:a16="http://schemas.microsoft.com/office/drawing/2014/main" id="{B5E38429-99C9-4D00-88F6-1E8502974437}"/>
              </a:ext>
            </a:extLst>
          </p:cNvPr>
          <p:cNvSpPr txBox="1"/>
          <p:nvPr/>
        </p:nvSpPr>
        <p:spPr>
          <a:xfrm>
            <a:off x="6630904" y="4906883"/>
            <a:ext cx="3764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 kolejnych stronach omówimy każdą z nich.</a:t>
            </a:r>
          </a:p>
        </p:txBody>
      </p:sp>
    </p:spTree>
    <p:extLst>
      <p:ext uri="{BB962C8B-B14F-4D97-AF65-F5344CB8AC3E}">
        <p14:creationId xmlns:p14="http://schemas.microsoft.com/office/powerpoint/2010/main" val="2824139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apez 4">
            <a:extLst>
              <a:ext uri="{FF2B5EF4-FFF2-40B4-BE49-F238E27FC236}">
                <a16:creationId xmlns:a16="http://schemas.microsoft.com/office/drawing/2014/main" id="{32D31E29-E036-4A08-8D24-1D390624E18F}"/>
              </a:ext>
            </a:extLst>
          </p:cNvPr>
          <p:cNvSpPr/>
          <p:nvPr/>
        </p:nvSpPr>
        <p:spPr>
          <a:xfrm rot="16200000" flipV="1">
            <a:off x="1911436" y="-588661"/>
            <a:ext cx="940818" cy="4781861"/>
          </a:xfrm>
          <a:prstGeom prst="trapezoid">
            <a:avLst>
              <a:gd name="adj" fmla="val 12476"/>
            </a:avLst>
          </a:prstGeom>
          <a:solidFill>
            <a:srgbClr val="0765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>
              <a:solidFill>
                <a:srgbClr val="F8AD1C"/>
              </a:solidFill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56344" y="143227"/>
            <a:ext cx="34065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SCENARIUSZ LEKCJI</a:t>
            </a:r>
          </a:p>
          <a:p>
            <a:pPr lvl="0">
              <a:defRPr/>
            </a:pPr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KLASY III-VI SZKOŁY PODSTAWOWEJ</a:t>
            </a:r>
          </a:p>
        </p:txBody>
      </p:sp>
      <p:sp>
        <p:nvSpPr>
          <p:cNvPr id="7" name="pole tekstowe 4">
            <a:extLst>
              <a:ext uri="{FF2B5EF4-FFF2-40B4-BE49-F238E27FC236}">
                <a16:creationId xmlns:a16="http://schemas.microsoft.com/office/drawing/2014/main" id="{EE1071E8-3C9E-430C-A0F1-57929E3BAFA7}"/>
              </a:ext>
            </a:extLst>
          </p:cNvPr>
          <p:cNvSpPr txBox="1"/>
          <p:nvPr/>
        </p:nvSpPr>
        <p:spPr>
          <a:xfrm>
            <a:off x="261708" y="2272679"/>
            <a:ext cx="5171284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endParaRPr lang="pl-PL" sz="16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 kilka dni przed lekcją nauczyciel prosi dzieci, aby wykonały doświadczenie:</a:t>
            </a:r>
          </a:p>
          <a:p>
            <a:pPr lvl="0"/>
            <a:endParaRPr lang="pl-PL" sz="1400" b="1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400" i="1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Umieśćcie na parapecie za oknem obciążony karton </a:t>
            </a:r>
          </a:p>
          <a:p>
            <a:pPr lvl="0"/>
            <a:r>
              <a:rPr lang="pl-PL" sz="1400" i="1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 naklejonymi na jego powierzchni trzema paskami dwustronnej taśmy. Każdego kolejnego dnia zaklejajcie przezroczystą taśmą jeden z pasków. Po wykonaniu doświadczenia przynieście do szkoły karton z paskami</a:t>
            </a:r>
            <a:r>
              <a:rPr lang="pl-PL" sz="1600" i="1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  <a:p>
            <a:pPr lvl="0"/>
            <a:endParaRPr lang="pl-PL" sz="1600" dirty="0">
              <a:solidFill>
                <a:prstClr val="black"/>
              </a:solidFill>
            </a:endParaRP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5F956FF0-B7A9-494A-967D-84966C590E6F}"/>
              </a:ext>
            </a:extLst>
          </p:cNvPr>
          <p:cNvSpPr/>
          <p:nvPr/>
        </p:nvSpPr>
        <p:spPr>
          <a:xfrm>
            <a:off x="6410635" y="5354162"/>
            <a:ext cx="35018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Pasek wystawiony najdłużej zbierze najwięcej zanieczyszczeń. </a:t>
            </a:r>
            <a:endParaRPr lang="pl-PL" sz="1400" dirty="0"/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4B3A10EC-7A09-443D-9009-260BE4705963}"/>
              </a:ext>
            </a:extLst>
          </p:cNvPr>
          <p:cNvSpPr/>
          <p:nvPr/>
        </p:nvSpPr>
        <p:spPr>
          <a:xfrm>
            <a:off x="174622" y="1617604"/>
            <a:ext cx="44869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pl-PL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CZĘŚĆ 1 -  PRZYGOTOWANIE DO LEKCJI</a:t>
            </a:r>
            <a:endParaRPr lang="pl-PL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C6219367-20C3-49A2-AD7F-26C595E2D4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906" y="1130682"/>
            <a:ext cx="5631306" cy="4223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8964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rapez 7">
            <a:extLst>
              <a:ext uri="{FF2B5EF4-FFF2-40B4-BE49-F238E27FC236}">
                <a16:creationId xmlns:a16="http://schemas.microsoft.com/office/drawing/2014/main" id="{AF8A04C5-C84F-4D77-9A42-66AE54CAD023}"/>
              </a:ext>
            </a:extLst>
          </p:cNvPr>
          <p:cNvSpPr/>
          <p:nvPr/>
        </p:nvSpPr>
        <p:spPr>
          <a:xfrm rot="16200000" flipV="1">
            <a:off x="1920522" y="-1020982"/>
            <a:ext cx="940818" cy="4781861"/>
          </a:xfrm>
          <a:prstGeom prst="trapezoid">
            <a:avLst>
              <a:gd name="adj" fmla="val 12476"/>
            </a:avLst>
          </a:prstGeom>
          <a:solidFill>
            <a:srgbClr val="0765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>
              <a:solidFill>
                <a:srgbClr val="F8AD1C"/>
              </a:solidFill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56344" y="143227"/>
            <a:ext cx="31271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SCENARIUSZ LEKCJI</a:t>
            </a:r>
          </a:p>
          <a:p>
            <a:pPr lvl="0">
              <a:defRPr/>
            </a:pPr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KLASY III-VI SZKOŁY PODSTAWOWEJ</a:t>
            </a:r>
          </a:p>
        </p:txBody>
      </p:sp>
      <p:sp>
        <p:nvSpPr>
          <p:cNvPr id="7" name="pole tekstowe 4">
            <a:extLst>
              <a:ext uri="{FF2B5EF4-FFF2-40B4-BE49-F238E27FC236}">
                <a16:creationId xmlns:a16="http://schemas.microsoft.com/office/drawing/2014/main" id="{EE1071E8-3C9E-430C-A0F1-57929E3BAFA7}"/>
              </a:ext>
            </a:extLst>
          </p:cNvPr>
          <p:cNvSpPr txBox="1"/>
          <p:nvPr/>
        </p:nvSpPr>
        <p:spPr>
          <a:xfrm>
            <a:off x="161708" y="1187673"/>
            <a:ext cx="70635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CZĘŚĆ 2 -  FAZA WSTĘPNA (ok. 10 min.)</a:t>
            </a: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ris Light"/>
              <a:ea typeface="+mn-ea"/>
              <a:cs typeface="+mn-cs"/>
            </a:endParaRP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5F956FF0-B7A9-494A-967D-84966C590E6F}"/>
              </a:ext>
            </a:extLst>
          </p:cNvPr>
          <p:cNvSpPr/>
          <p:nvPr/>
        </p:nvSpPr>
        <p:spPr>
          <a:xfrm>
            <a:off x="240397" y="6446267"/>
            <a:ext cx="84992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l-PL" sz="12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*Wartość poglądowa, zgodna z informacjami zawartymi w: </a:t>
            </a:r>
            <a:r>
              <a:rPr lang="pl-PL" sz="12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3"/>
              </a:rPr>
              <a:t>https://www.youtube.com/watch?v=81Gh8XjVfZ0</a:t>
            </a:r>
            <a:r>
              <a:rPr lang="pl-PL" sz="12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Informacja może być modyfikowana przez nauczyciela w zależności od indywidualnie wykonanych obliczeń </a:t>
            </a:r>
            <a:br>
              <a:rPr lang="pl-PL" sz="12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12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 uwzględnienia dodatkowych czynników.</a:t>
            </a:r>
            <a:endParaRPr kumimoji="0" lang="pl-PL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ris Light"/>
              <a:ea typeface="+mn-ea"/>
              <a:cs typeface="+mn-cs"/>
            </a:endParaRP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5C4F7BC1-6204-46DF-B144-EE1325E314E4}"/>
              </a:ext>
            </a:extLst>
          </p:cNvPr>
          <p:cNvSpPr txBox="1"/>
          <p:nvPr/>
        </p:nvSpPr>
        <p:spPr>
          <a:xfrm>
            <a:off x="7916092" y="3079303"/>
            <a:ext cx="2422182" cy="1077218"/>
          </a:xfrm>
          <a:prstGeom prst="rect">
            <a:avLst/>
          </a:prstGeom>
          <a:solidFill>
            <a:srgbClr val="48B850"/>
          </a:solidFill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endParaRPr lang="pl-PL" sz="16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 algn="ctr"/>
            <a:r>
              <a:rPr lang="pl-PL" sz="1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SAMODZIELNE WNIOSKOWANIE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ris Light"/>
              <a:ea typeface="+mn-ea"/>
              <a:cs typeface="+mn-cs"/>
            </a:endParaRP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10AA40CB-684C-4CFC-86F0-6F8AC23CE008}"/>
              </a:ext>
            </a:extLst>
          </p:cNvPr>
          <p:cNvSpPr/>
          <p:nvPr/>
        </p:nvSpPr>
        <p:spPr>
          <a:xfrm>
            <a:off x="245533" y="1750930"/>
            <a:ext cx="7450667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defRPr/>
            </a:pPr>
            <a:endParaRPr lang="pl-PL" sz="1400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Nauczyciel prosi dzieci, aby popatrzyły na przyniesione przez siebie kartony. Pyta, jakie są ich wnioski.</a:t>
            </a:r>
          </a:p>
          <a:p>
            <a:endParaRPr lang="pl-PL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4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 osadziło się na taśmie? Jak wyglądają kolejne, coraz później zaklejane fragmenty taśmy? Jak myślicie, skąd wzięły się te zanieczyszczenia?</a:t>
            </a:r>
            <a:endParaRPr lang="pl-PL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Nauczyciel wykonuje jeszcze jedno doświadczenie – na końcu odkurzacza umieszcza sitko do krojenia warzyw, a na nim wacik (rekomendowane jest wykonanie doświadczenia na otwartej przestrzeni, przy otwartym oknie itp., czyli w warunkach, </a:t>
            </a:r>
          </a:p>
          <a:p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 których uwidoczniony zostanie poziom zanieczyszczenia powietrza). Prosi jednego </a:t>
            </a:r>
          </a:p>
          <a:p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 uczniów, aby mierzył czas. Nauczyciel włącza odkurzacz na minutę i 36 sekund. Następnie pokazuje uczniom wacik (na którym osadziły się zanieczyszczenia). Nauczyciel podkreśla, że odkurzacz zassał mniej więcej taką ilość powietrza, jaką wdychamy </a:t>
            </a:r>
          </a:p>
          <a:p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 ciągu doby*.</a:t>
            </a:r>
          </a:p>
          <a:p>
            <a:endParaRPr lang="pl-PL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Nauczyciel zapisuje na tablicy temat lekcji i pyta, jak w kontekście wykonanych doświadczeń uczniowie rozumieją tytuł Strażnika pozytywnej atmosfery.</a:t>
            </a:r>
          </a:p>
          <a:p>
            <a:endParaRPr lang="pl-PL" sz="1400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4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 powinno być głównym celem osoby, która zdobywa ten tytuł? Czy powinniśmy się starać </a:t>
            </a:r>
          </a:p>
          <a:p>
            <a:r>
              <a:rPr lang="pl-PL" sz="14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 jego zdobycie? Dlaczego?</a:t>
            </a:r>
            <a:endParaRPr lang="pl-PL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dirty="0"/>
          </a:p>
          <a:p>
            <a:r>
              <a:rPr lang="pl-PL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8768860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apez 4">
            <a:extLst>
              <a:ext uri="{FF2B5EF4-FFF2-40B4-BE49-F238E27FC236}">
                <a16:creationId xmlns:a16="http://schemas.microsoft.com/office/drawing/2014/main" id="{13DBD9CA-D8F0-4E00-90DF-B40F6A269911}"/>
              </a:ext>
            </a:extLst>
          </p:cNvPr>
          <p:cNvSpPr/>
          <p:nvPr/>
        </p:nvSpPr>
        <p:spPr>
          <a:xfrm rot="16200000" flipV="1">
            <a:off x="1920522" y="-1020982"/>
            <a:ext cx="940818" cy="4781861"/>
          </a:xfrm>
          <a:prstGeom prst="trapezoid">
            <a:avLst>
              <a:gd name="adj" fmla="val 12476"/>
            </a:avLst>
          </a:prstGeom>
          <a:solidFill>
            <a:srgbClr val="0765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>
              <a:solidFill>
                <a:srgbClr val="F8AD1C"/>
              </a:solidFill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56344" y="143227"/>
            <a:ext cx="35081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SCENARIUSZ LEKCJI</a:t>
            </a:r>
          </a:p>
          <a:p>
            <a:pPr lvl="0">
              <a:defRPr/>
            </a:pPr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KLASY III-VI SZKOŁY PODSTAWOWEJ</a:t>
            </a:r>
          </a:p>
        </p:txBody>
      </p:sp>
      <p:sp>
        <p:nvSpPr>
          <p:cNvPr id="7" name="pole tekstowe 4">
            <a:extLst>
              <a:ext uri="{FF2B5EF4-FFF2-40B4-BE49-F238E27FC236}">
                <a16:creationId xmlns:a16="http://schemas.microsoft.com/office/drawing/2014/main" id="{EE1071E8-3C9E-430C-A0F1-57929E3BAFA7}"/>
              </a:ext>
            </a:extLst>
          </p:cNvPr>
          <p:cNvSpPr txBox="1"/>
          <p:nvPr/>
        </p:nvSpPr>
        <p:spPr>
          <a:xfrm>
            <a:off x="161708" y="1187673"/>
            <a:ext cx="72584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CZĘŚĆ 3 -  FAZA REALIZACJI (ok. 25 min.)</a:t>
            </a: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ris Light"/>
              <a:ea typeface="+mn-ea"/>
              <a:cs typeface="+mn-cs"/>
            </a:endParaRP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74532A25-F59D-49E8-8076-F34FA2202DFD}"/>
              </a:ext>
            </a:extLst>
          </p:cNvPr>
          <p:cNvSpPr/>
          <p:nvPr/>
        </p:nvSpPr>
        <p:spPr>
          <a:xfrm>
            <a:off x="327170" y="2306802"/>
            <a:ext cx="5343525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Nauczyciel podkreśla, że aby zdobyć tytuł Strażnika pozytywnej atmosfery, trzeba wykazać się troską o stan powietrza podczas codziennych działań i najprostszych czynności.</a:t>
            </a:r>
          </a:p>
          <a:p>
            <a:pPr lvl="0"/>
            <a:endParaRPr lang="pl-PL" sz="14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Nauczyciel dzieli uczniów na kilka grup. Każda z nich otrzymuje jedną z zabawnych historyjek (ułatwiających budowanie zaangażowania i… pozytywnej atmosfery na lekcji). </a:t>
            </a:r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7EE087F7-FAD9-4E84-87D7-08DBE01B53F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0463" y="1840358"/>
            <a:ext cx="2202686" cy="2782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137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56344" y="143227"/>
            <a:ext cx="319766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SCENARIUSZ LEKCJI</a:t>
            </a:r>
          </a:p>
          <a:p>
            <a:pPr lvl="0">
              <a:defRPr/>
            </a:pPr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KLASY III-VI SZKOŁY PODSTAWOWEJ</a:t>
            </a:r>
          </a:p>
        </p:txBody>
      </p:sp>
      <p:sp>
        <p:nvSpPr>
          <p:cNvPr id="7" name="pole tekstowe 4">
            <a:extLst>
              <a:ext uri="{FF2B5EF4-FFF2-40B4-BE49-F238E27FC236}">
                <a16:creationId xmlns:a16="http://schemas.microsoft.com/office/drawing/2014/main" id="{EE1071E8-3C9E-430C-A0F1-57929E3BAFA7}"/>
              </a:ext>
            </a:extLst>
          </p:cNvPr>
          <p:cNvSpPr txBox="1"/>
          <p:nvPr/>
        </p:nvSpPr>
        <p:spPr>
          <a:xfrm>
            <a:off x="364860" y="1940767"/>
            <a:ext cx="6637073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400" b="1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TWOJA DROGA DO SZKOŁY</a:t>
            </a:r>
          </a:p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Zaczynasz naukę w nowej szkole. Nie ma tam ocen, a w planie lekcji możesz znaleźć zajęcia takie jak: „praktyczna wiedza o modzie”, „warsztaty gier komputerowych”, „ćwiczenia w jedzeniu czekolady na czas”. Problem jest tylko jeden: szkoła znajduje się na drugim końcu miasta. Twoi rodzice pytają Cię, jak wyobrażasz sobie codzienną drogę do szkoły.</a:t>
            </a:r>
          </a:p>
          <a:p>
            <a:pPr lvl="0"/>
            <a:endParaRPr lang="pl-PL" sz="14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A. Prosisz rodziców o to, aby codziennie podwozili Cię do szkoły. Przecież nie możesz się spóźniać na zajęcia z </a:t>
            </a:r>
            <a:r>
              <a:rPr lang="pl-PL" sz="14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disneyoznawstwa</a:t>
            </a:r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 musisz zająć miejsce </a:t>
            </a:r>
          </a:p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 pierwszym rzędzie bujanych foteli!</a:t>
            </a:r>
          </a:p>
          <a:p>
            <a:pPr lvl="0"/>
            <a:endParaRPr lang="pl-PL" sz="14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B. Wskazujesz rodzicom kolegów z sąsiedztwa, z którymi chodzisz do klasy. Prosisz o to, żeby rodzice na zmianę zapewniali Waszej grupce podwózkę. </a:t>
            </a:r>
          </a:p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 końcu wkraczając do szkoły razem, jesteście w stanie zgarnąć więcej czekoladowych ciastek, które zawsze znajdziecie przy wejściu.</a:t>
            </a:r>
          </a:p>
          <a:p>
            <a:pPr lvl="0"/>
            <a:endParaRPr lang="pl-PL" sz="14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C. Mówisz rodzicom, że do szkoły możesz dojeżdżać komunikacją miejską. </a:t>
            </a:r>
          </a:p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przecież dobry moment, żeby powtórzyć materiał do testu z wiedzy </a:t>
            </a:r>
          </a:p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 </a:t>
            </a:r>
            <a:r>
              <a:rPr lang="pl-PL" sz="14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superbohaterach</a:t>
            </a:r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ris Light"/>
              <a:ea typeface="+mn-ea"/>
              <a:cs typeface="+mn-cs"/>
            </a:endParaRPr>
          </a:p>
        </p:txBody>
      </p:sp>
      <p:sp>
        <p:nvSpPr>
          <p:cNvPr id="5" name="Trapez 4">
            <a:extLst>
              <a:ext uri="{FF2B5EF4-FFF2-40B4-BE49-F238E27FC236}">
                <a16:creationId xmlns:a16="http://schemas.microsoft.com/office/drawing/2014/main" id="{9CC745DE-220C-4BFF-A076-7E0ED21D757C}"/>
              </a:ext>
            </a:extLst>
          </p:cNvPr>
          <p:cNvSpPr/>
          <p:nvPr/>
        </p:nvSpPr>
        <p:spPr>
          <a:xfrm rot="5400000" flipV="1">
            <a:off x="7830475" y="-1526824"/>
            <a:ext cx="940818" cy="4781861"/>
          </a:xfrm>
          <a:prstGeom prst="trapezoid">
            <a:avLst>
              <a:gd name="adj" fmla="val 12476"/>
            </a:avLst>
          </a:prstGeom>
          <a:solidFill>
            <a:srgbClr val="0765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>
              <a:solidFill>
                <a:srgbClr val="F8AD1C"/>
              </a:solidFill>
            </a:endParaRP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A7C9C416-1D18-4FA9-BCCC-746425D56479}"/>
              </a:ext>
            </a:extLst>
          </p:cNvPr>
          <p:cNvSpPr/>
          <p:nvPr/>
        </p:nvSpPr>
        <p:spPr>
          <a:xfrm>
            <a:off x="5992467" y="679440"/>
            <a:ext cx="46430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pl-PL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CZĘŚĆ 3 -  FAZA REALIZACJI (ok. 25 min.)</a:t>
            </a:r>
            <a:endParaRPr lang="pl-PL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rapez 7">
            <a:extLst>
              <a:ext uri="{FF2B5EF4-FFF2-40B4-BE49-F238E27FC236}">
                <a16:creationId xmlns:a16="http://schemas.microsoft.com/office/drawing/2014/main" id="{95D80C7B-F0F1-4761-8E3E-D374A6A63A29}"/>
              </a:ext>
            </a:extLst>
          </p:cNvPr>
          <p:cNvSpPr/>
          <p:nvPr/>
        </p:nvSpPr>
        <p:spPr>
          <a:xfrm rot="16200000">
            <a:off x="1350004" y="-124337"/>
            <a:ext cx="553998" cy="3254006"/>
          </a:xfrm>
          <a:prstGeom prst="trapezoid">
            <a:avLst>
              <a:gd name="adj" fmla="val 12476"/>
            </a:avLst>
          </a:prstGeom>
          <a:solidFill>
            <a:srgbClr val="3FB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>
              <a:solidFill>
                <a:srgbClr val="FED304"/>
              </a:solidFill>
            </a:endParaRP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2B7C1378-670E-4699-B25C-52EE7C1AF2E0}"/>
              </a:ext>
            </a:extLst>
          </p:cNvPr>
          <p:cNvSpPr/>
          <p:nvPr/>
        </p:nvSpPr>
        <p:spPr>
          <a:xfrm>
            <a:off x="117838" y="1317999"/>
            <a:ext cx="30183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pl-PL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PRZYKŁADOWE HISTORIE</a:t>
            </a:r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D9B90063-C368-42AA-B596-0A132F6E51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1834" y="2719309"/>
            <a:ext cx="2690235" cy="2690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2386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apez 3">
            <a:extLst>
              <a:ext uri="{FF2B5EF4-FFF2-40B4-BE49-F238E27FC236}">
                <a16:creationId xmlns:a16="http://schemas.microsoft.com/office/drawing/2014/main" id="{31DD5C67-C3DB-430A-B18C-6FFF833916A0}"/>
              </a:ext>
            </a:extLst>
          </p:cNvPr>
          <p:cNvSpPr/>
          <p:nvPr/>
        </p:nvSpPr>
        <p:spPr>
          <a:xfrm rot="16200000">
            <a:off x="1350004" y="-124337"/>
            <a:ext cx="553998" cy="3254006"/>
          </a:xfrm>
          <a:prstGeom prst="trapezoid">
            <a:avLst>
              <a:gd name="adj" fmla="val 12476"/>
            </a:avLst>
          </a:prstGeom>
          <a:solidFill>
            <a:srgbClr val="3FB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>
              <a:solidFill>
                <a:srgbClr val="FED304"/>
              </a:solidFill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56344" y="143227"/>
            <a:ext cx="319766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SCENARIUSZ LEKCJI</a:t>
            </a:r>
          </a:p>
          <a:p>
            <a:pPr lvl="0">
              <a:defRPr/>
            </a:pPr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KLASY III-VI SZKOŁY PODSTAWOWEJ</a:t>
            </a:r>
          </a:p>
        </p:txBody>
      </p:sp>
      <p:sp>
        <p:nvSpPr>
          <p:cNvPr id="7" name="pole tekstowe 4">
            <a:extLst>
              <a:ext uri="{FF2B5EF4-FFF2-40B4-BE49-F238E27FC236}">
                <a16:creationId xmlns:a16="http://schemas.microsoft.com/office/drawing/2014/main" id="{EE1071E8-3C9E-430C-A0F1-57929E3BAFA7}"/>
              </a:ext>
            </a:extLst>
          </p:cNvPr>
          <p:cNvSpPr txBox="1"/>
          <p:nvPr/>
        </p:nvSpPr>
        <p:spPr>
          <a:xfrm>
            <a:off x="418110" y="1862957"/>
            <a:ext cx="6487787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400" b="1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TWÓJ DOM</a:t>
            </a:r>
          </a:p>
          <a:p>
            <a:pPr lvl="0"/>
            <a:endParaRPr lang="pl-PL" sz="1400" b="1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 nieobecność rodziców Twój brat wyzywa Cię na pojedynek w piciu coli na czas. Ze względu na to, że dbasz o zdrowie, idziecie na kompromis – zamieniacie colę na wodę mineralną. Wygrywasz z bratem, dzięki czemu przez najbliższe dwa tygodnie nie musisz sprzątać swojego pokoju. Kiedy mija radość z wygranej, zastanawiasz się, co zrobić z plastikowymi butelkami.</a:t>
            </a:r>
          </a:p>
          <a:p>
            <a:pPr lvl="0"/>
            <a:endParaRPr lang="pl-PL" sz="14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lvl="0" indent="-342900">
              <a:buAutoNum type="alphaUcPeriod"/>
            </a:pPr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Palisz je w piecu, tak, żeby całkowicie pozbyć się problemu.</a:t>
            </a:r>
          </a:p>
          <a:p>
            <a:pPr lvl="0"/>
            <a:endParaRPr lang="pl-PL" sz="14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B. Wiesz, że podczas spalania plastiku wydzielają się szkodliwe substancje. Dlatego… zakopujesz butelki w ogródku.</a:t>
            </a:r>
          </a:p>
          <a:p>
            <a:pPr lvl="0"/>
            <a:endParaRPr lang="pl-PL" sz="14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C. Wrzucasz butelki do odpowiednio oznakowanego pojemnika.</a:t>
            </a:r>
          </a:p>
          <a:p>
            <a:pPr lvl="0"/>
            <a:endParaRPr lang="pl-PL" sz="14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D. Drukujesz zdjęcie ulubionej aktorki. Obcinasz górę butelki, a do reszty przyklejasz wycięte zdjęcie. Robisz kubek na długopisy.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ris Light"/>
              <a:ea typeface="+mn-ea"/>
              <a:cs typeface="+mn-cs"/>
            </a:endParaRPr>
          </a:p>
        </p:txBody>
      </p:sp>
      <p:sp>
        <p:nvSpPr>
          <p:cNvPr id="5" name="Trapez 4">
            <a:extLst>
              <a:ext uri="{FF2B5EF4-FFF2-40B4-BE49-F238E27FC236}">
                <a16:creationId xmlns:a16="http://schemas.microsoft.com/office/drawing/2014/main" id="{5F08851D-11E5-44F6-8E90-DA141CA4C216}"/>
              </a:ext>
            </a:extLst>
          </p:cNvPr>
          <p:cNvSpPr/>
          <p:nvPr/>
        </p:nvSpPr>
        <p:spPr>
          <a:xfrm rot="5400000" flipV="1">
            <a:off x="7830475" y="-1526824"/>
            <a:ext cx="940818" cy="4781861"/>
          </a:xfrm>
          <a:prstGeom prst="trapezoid">
            <a:avLst>
              <a:gd name="adj" fmla="val 12476"/>
            </a:avLst>
          </a:prstGeom>
          <a:solidFill>
            <a:srgbClr val="0765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>
              <a:solidFill>
                <a:srgbClr val="F8AD1C"/>
              </a:solidFill>
            </a:endParaRP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D91CFDAC-08C5-40EE-8223-486B23EFD95C}"/>
              </a:ext>
            </a:extLst>
          </p:cNvPr>
          <p:cNvSpPr/>
          <p:nvPr/>
        </p:nvSpPr>
        <p:spPr>
          <a:xfrm>
            <a:off x="5992467" y="679440"/>
            <a:ext cx="46430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pl-PL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CZĘŚĆ 3 -  FAZA REALIZACJI (ok. 25 min.)</a:t>
            </a:r>
            <a:endParaRPr lang="pl-PL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BED3C7A8-820F-4E99-9C99-6635D16F2419}"/>
              </a:ext>
            </a:extLst>
          </p:cNvPr>
          <p:cNvSpPr/>
          <p:nvPr/>
        </p:nvSpPr>
        <p:spPr>
          <a:xfrm>
            <a:off x="117838" y="1317999"/>
            <a:ext cx="30183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pl-PL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PRZYKŁADOWE HISTORIE</a:t>
            </a:r>
          </a:p>
        </p:txBody>
      </p:sp>
      <p:pic>
        <p:nvPicPr>
          <p:cNvPr id="9" name="Obraz 8">
            <a:extLst>
              <a:ext uri="{FF2B5EF4-FFF2-40B4-BE49-F238E27FC236}">
                <a16:creationId xmlns:a16="http://schemas.microsoft.com/office/drawing/2014/main" id="{B228D65B-B655-4D66-A922-AD3913D59CF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103" y="2382348"/>
            <a:ext cx="2825647" cy="2825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5523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56344" y="143227"/>
            <a:ext cx="359278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SCENARIUSZ LEKCJI</a:t>
            </a:r>
          </a:p>
          <a:p>
            <a:pPr lvl="0">
              <a:defRPr/>
            </a:pPr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KLASY III-VI SZKOŁY PODSTAWOWEJ</a:t>
            </a:r>
          </a:p>
        </p:txBody>
      </p:sp>
      <p:sp>
        <p:nvSpPr>
          <p:cNvPr id="7" name="pole tekstowe 4">
            <a:extLst>
              <a:ext uri="{FF2B5EF4-FFF2-40B4-BE49-F238E27FC236}">
                <a16:creationId xmlns:a16="http://schemas.microsoft.com/office/drawing/2014/main" id="{EE1071E8-3C9E-430C-A0F1-57929E3BAFA7}"/>
              </a:ext>
            </a:extLst>
          </p:cNvPr>
          <p:cNvSpPr txBox="1"/>
          <p:nvPr/>
        </p:nvSpPr>
        <p:spPr>
          <a:xfrm>
            <a:off x="437957" y="2075904"/>
            <a:ext cx="6354730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400" b="1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TWOJE OTOCZENIE</a:t>
            </a:r>
          </a:p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Przeprowadzasz się do nowego mieszkania. Ekipa </a:t>
            </a:r>
            <a:r>
              <a:rPr lang="pl-PL" sz="14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przeprowadzkowa</a:t>
            </a:r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która transportuje Wasz dobytek, przypadkiem gubi wszystkie doniczkowe kwiatki. Podczas kiedy Twoi rodzice wyjaśniają, jak mogło do tego dojść, </a:t>
            </a:r>
          </a:p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Ty zastanawiasz się, czym wypełnić nową, domową przestrzeń.</a:t>
            </a:r>
          </a:p>
          <a:p>
            <a:pPr lvl="0"/>
            <a:endParaRPr lang="pl-PL" sz="14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A. Postanawiasz kupić sztuczne kwiatki. W końcu nie będziesz musiał pamiętać o ich podlewaniu! Oczywiście wybierasz te z plastiku, żeby łatwo było zetrzeć z nich kurz.</a:t>
            </a:r>
          </a:p>
          <a:p>
            <a:pPr lvl="0"/>
            <a:endParaRPr lang="pl-PL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B. Idziesz do pobliskiej kwiaciarni i po prostu kupujesz kilka doniczkowych kwiatków.</a:t>
            </a:r>
          </a:p>
          <a:p>
            <a:pPr lvl="0"/>
            <a:endParaRPr lang="pl-PL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C. Szukasz w Internecie informacji na temat roślin oczyszczających powietrze. Idziesz z rodzicami do kwiaciarni, po czym dumnie stawiasz na swoim parapecie skrzydłokwiat, paprotkę i bluszcz.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ris Light"/>
              <a:ea typeface="+mn-ea"/>
              <a:cs typeface="+mn-cs"/>
            </a:endParaRPr>
          </a:p>
        </p:txBody>
      </p:sp>
      <p:sp>
        <p:nvSpPr>
          <p:cNvPr id="4" name="Trapez 3">
            <a:extLst>
              <a:ext uri="{FF2B5EF4-FFF2-40B4-BE49-F238E27FC236}">
                <a16:creationId xmlns:a16="http://schemas.microsoft.com/office/drawing/2014/main" id="{B39CC029-0970-49DE-A4D4-B1E65C05D2C1}"/>
              </a:ext>
            </a:extLst>
          </p:cNvPr>
          <p:cNvSpPr/>
          <p:nvPr/>
        </p:nvSpPr>
        <p:spPr>
          <a:xfrm rot="5400000" flipV="1">
            <a:off x="7830475" y="-1526824"/>
            <a:ext cx="940818" cy="4781861"/>
          </a:xfrm>
          <a:prstGeom prst="trapezoid">
            <a:avLst>
              <a:gd name="adj" fmla="val 12476"/>
            </a:avLst>
          </a:prstGeom>
          <a:solidFill>
            <a:srgbClr val="0765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>
              <a:solidFill>
                <a:srgbClr val="F8AD1C"/>
              </a:solidFill>
            </a:endParaRP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4EA8DB68-377D-41BE-AFD6-F94BF983FF64}"/>
              </a:ext>
            </a:extLst>
          </p:cNvPr>
          <p:cNvSpPr/>
          <p:nvPr/>
        </p:nvSpPr>
        <p:spPr>
          <a:xfrm>
            <a:off x="5992467" y="679440"/>
            <a:ext cx="46430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pl-PL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CZĘŚĆ 3 -  FAZA REALIZACJI (ok. 25 min.)</a:t>
            </a:r>
            <a:endParaRPr lang="pl-PL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rapez 7">
            <a:extLst>
              <a:ext uri="{FF2B5EF4-FFF2-40B4-BE49-F238E27FC236}">
                <a16:creationId xmlns:a16="http://schemas.microsoft.com/office/drawing/2014/main" id="{007915CF-1D5A-4EEA-9358-286DA29F2AFD}"/>
              </a:ext>
            </a:extLst>
          </p:cNvPr>
          <p:cNvSpPr/>
          <p:nvPr/>
        </p:nvSpPr>
        <p:spPr>
          <a:xfrm rot="16200000">
            <a:off x="1350004" y="-124337"/>
            <a:ext cx="553998" cy="3254006"/>
          </a:xfrm>
          <a:prstGeom prst="trapezoid">
            <a:avLst>
              <a:gd name="adj" fmla="val 12476"/>
            </a:avLst>
          </a:prstGeom>
          <a:solidFill>
            <a:srgbClr val="3FB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>
              <a:solidFill>
                <a:srgbClr val="FED304"/>
              </a:solidFill>
            </a:endParaRP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DD98D972-0DA9-4509-B8C5-FD079F7CBD5B}"/>
              </a:ext>
            </a:extLst>
          </p:cNvPr>
          <p:cNvSpPr/>
          <p:nvPr/>
        </p:nvSpPr>
        <p:spPr>
          <a:xfrm>
            <a:off x="117838" y="1317999"/>
            <a:ext cx="30183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pl-PL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PRZYKŁADOWE HISTORIE</a:t>
            </a:r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A1110EDE-2CF5-4DFF-903C-E2EB9F265B4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0309" y="2288271"/>
            <a:ext cx="3360919" cy="3360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313812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Niestandardowy 1">
      <a:majorFont>
        <a:latin typeface="Neris Light"/>
        <a:ea typeface=""/>
        <a:cs typeface=""/>
      </a:majorFont>
      <a:minorFont>
        <a:latin typeface="Neris Light"/>
        <a:ea typeface=""/>
        <a:cs typeface="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5974</TotalTime>
  <Words>1860</Words>
  <Application>Microsoft Office PowerPoint</Application>
  <PresentationFormat>Niestandardowy</PresentationFormat>
  <Paragraphs>217</Paragraphs>
  <Slides>14</Slides>
  <Notes>13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14</vt:i4>
      </vt:variant>
    </vt:vector>
  </HeadingPairs>
  <TitlesOfParts>
    <vt:vector size="20" baseType="lpstr">
      <vt:lpstr>Arial</vt:lpstr>
      <vt:lpstr>Calibri</vt:lpstr>
      <vt:lpstr>Neris Light</vt:lpstr>
      <vt:lpstr>Open Sans</vt:lpstr>
      <vt:lpstr>Open Sans ExtraBold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Gosia</dc:creator>
  <cp:lastModifiedBy>Justyna Błasiak</cp:lastModifiedBy>
  <cp:revision>494</cp:revision>
  <cp:lastPrinted>2017-07-27T10:22:28Z</cp:lastPrinted>
  <dcterms:created xsi:type="dcterms:W3CDTF">2017-07-11T18:57:05Z</dcterms:created>
  <dcterms:modified xsi:type="dcterms:W3CDTF">2019-12-09T14:54:48Z</dcterms:modified>
</cp:coreProperties>
</file>